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80" d="100"/>
          <a:sy n="80" d="100"/>
        </p:scale>
        <p:origin x="37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95C7DD-D657-E0E6-3D10-B66C0FC68F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3DCE96F-9FEA-67ED-2D5A-83386030C4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437622-06D1-8C2D-59A1-75C0088A5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7CA4-BC24-4E0E-9137-2CD651F96154}" type="datetimeFigureOut">
              <a:rPr lang="it-IT" smtClean="0"/>
              <a:t>25/01/2024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C79B8A3-FE7F-91C6-B2BD-A1719F1AF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DF19885-76A6-07F5-554C-51F9E8BEC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26D4D-3310-4014-8D6E-1C1C08DDF7E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1618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D3B256-553B-9ED4-0F63-148411652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4F8414F-8841-1321-C62A-30CCA049FC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C012288-D3F8-2C70-F49C-A405A3D82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7CA4-BC24-4E0E-9137-2CD651F96154}" type="datetimeFigureOut">
              <a:rPr lang="it-IT" smtClean="0"/>
              <a:t>25/01/2024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A7BE20-3B2F-D69E-7E1D-7564A0A10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7A87394-CD85-D575-D1A8-16264B1DC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26D4D-3310-4014-8D6E-1C1C08DDF7E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1679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F07C2D6-1AC8-CD8B-2D95-78622CCFAD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D011496-EDB7-EAAD-A066-70B0F321D9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06EF533-A479-B289-7DC8-8281DF5AE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7CA4-BC24-4E0E-9137-2CD651F96154}" type="datetimeFigureOut">
              <a:rPr lang="it-IT" smtClean="0"/>
              <a:t>25/01/2024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067CCE7-4500-60A2-A569-1D2D791D7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E083864-A561-571C-2E80-11F658D69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26D4D-3310-4014-8D6E-1C1C08DDF7E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8352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900C66-FDFD-318A-7D95-4937F216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51201E6-B3EE-8081-8594-5E70F730E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FEC2B90-F13C-DA3C-B638-6ECFD7321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7CA4-BC24-4E0E-9137-2CD651F96154}" type="datetimeFigureOut">
              <a:rPr lang="it-IT" smtClean="0"/>
              <a:t>25/01/2024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570EE1-155C-E72C-FA47-FCBD0935E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592F39-7CD1-34CB-2551-8D5884C17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26D4D-3310-4014-8D6E-1C1C08DDF7E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1855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327755-D8A6-81DB-C1E1-0C097EECB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5FCC1DA-0C98-B079-014A-59263088A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688BEC0-4650-9737-FB33-DFAB85542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7CA4-BC24-4E0E-9137-2CD651F96154}" type="datetimeFigureOut">
              <a:rPr lang="it-IT" smtClean="0"/>
              <a:t>25/01/2024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EB79409-C73F-85AA-335B-26A77875F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BC1A66D-C6FF-587A-6D1F-EC8054223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26D4D-3310-4014-8D6E-1C1C08DDF7E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6884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0CE2060-7510-D94F-2CFD-F32DF5AF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E78C391-3328-3165-BE7A-F020489D20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5803D0B-5C45-6B61-B788-1E1D653FC4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9B889EC-2E49-AF87-CC3E-E95C90441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7CA4-BC24-4E0E-9137-2CD651F96154}" type="datetimeFigureOut">
              <a:rPr lang="it-IT" smtClean="0"/>
              <a:t>25/01/2024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2D9A1C8-D597-534A-CA99-ACCAE78A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26C641C-9A5D-43ED-B580-BF53B6408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26D4D-3310-4014-8D6E-1C1C08DDF7E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4012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F06BD8-318D-1AAF-2A5E-323E6138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E098BF9-C5C8-4DF0-5168-003193A02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40D22CD-0854-6C0E-2D73-ACE71C1414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8C45573-FFC0-2879-829B-0B7150C9A5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ED06B91-969A-D9CB-6804-50F0B3EAE1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86A0269-86B6-29EA-0460-E1BA044B1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7CA4-BC24-4E0E-9137-2CD651F96154}" type="datetimeFigureOut">
              <a:rPr lang="it-IT" smtClean="0"/>
              <a:t>25/01/2024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E7FEAB0-6F3F-30E9-F9A8-130095A25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1873C4D-847F-97C5-3917-ABED4E132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26D4D-3310-4014-8D6E-1C1C08DDF7E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1204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446F1F-79FA-8067-7853-E6385AFA2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089667D-19D6-3422-1273-6B29486A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7CA4-BC24-4E0E-9137-2CD651F96154}" type="datetimeFigureOut">
              <a:rPr lang="it-IT" smtClean="0"/>
              <a:t>25/01/2024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0A82598-6302-CA08-A903-5F567046D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D6EFEE0-1D7B-1F8A-89D7-6092F0286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26D4D-3310-4014-8D6E-1C1C08DDF7E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1947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90618B1-355C-F1F1-A682-A6143E547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7CA4-BC24-4E0E-9137-2CD651F96154}" type="datetimeFigureOut">
              <a:rPr lang="it-IT" smtClean="0"/>
              <a:t>25/01/2024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6227532-3E96-514E-D23C-3C9817E47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B80DEB9-C119-4454-3309-32ECB436F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26D4D-3310-4014-8D6E-1C1C08DDF7E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9553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B0E508-16AF-DD87-711A-007B7BDF0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D8C532-6763-1E10-3567-51B1D1ACB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45922E9-C439-627A-D765-6C1CC642A5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03DDCB5-36EB-E6CF-91C5-086E7AB70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7CA4-BC24-4E0E-9137-2CD651F96154}" type="datetimeFigureOut">
              <a:rPr lang="it-IT" smtClean="0"/>
              <a:t>25/01/2024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28574B9-84C4-18CA-CAC4-C20C1658F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853FBF9-810B-00D4-CE4D-6C7BF6150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26D4D-3310-4014-8D6E-1C1C08DDF7E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5219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FACD23-EFA6-A2F4-E6CA-714F21C5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8CAA2F3-3975-48F7-DD0B-96EAB2469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5935C34-E6CE-B646-BCD8-84C0BDEF3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922DAEB-D339-163D-A035-88AFB9849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7CA4-BC24-4E0E-9137-2CD651F96154}" type="datetimeFigureOut">
              <a:rPr lang="it-IT" smtClean="0"/>
              <a:t>25/01/2024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9A7EFD4-5012-19E2-6B65-1529BA8A1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00EBCE7-5C71-C92E-6AAC-8423BC2EA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26D4D-3310-4014-8D6E-1C1C08DDF7E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4182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967C9EA4-BCE9-A5E4-4320-9A5F69145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E711AC7-22BA-EA03-1E42-2A7A272F14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E9DD0F6-79D8-756A-55E5-B39D896320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B7CA4-BC24-4E0E-9137-2CD651F96154}" type="datetimeFigureOut">
              <a:rPr lang="it-IT" smtClean="0"/>
              <a:t>25/01/2024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B37BC8A-5B2E-5697-EC02-9C519AC531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C176197-5F14-D895-CD51-BB117A3CF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B26D4D-3310-4014-8D6E-1C1C08DDF7E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2181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image" Target="../media/image1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slide" Target="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7" Type="http://schemas.openxmlformats.org/officeDocument/2006/relationships/image" Target="../media/image9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5" Type="http://schemas.openxmlformats.org/officeDocument/2006/relationships/slide" Target="slide11.xml"/><Relationship Id="rId4" Type="http://schemas.openxmlformats.org/officeDocument/2006/relationships/slide" Target="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1.xml"/><Relationship Id="rId4" Type="http://schemas.openxmlformats.org/officeDocument/2006/relationships/slide" Target="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slide" Target="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11.png"/><Relationship Id="rId4" Type="http://schemas.openxmlformats.org/officeDocument/2006/relationships/slide" Target="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image" Target="../media/image2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slide" Target="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slide" Target="slide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" Target="slide4.xml"/><Relationship Id="rId7" Type="http://schemas.openxmlformats.org/officeDocument/2006/relationships/image" Target="../media/image3.png"/><Relationship Id="rId12" Type="http://schemas.microsoft.com/office/2007/relationships/hdphoto" Target="../media/hdphoto3.wdp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11" Type="http://schemas.openxmlformats.org/officeDocument/2006/relationships/image" Target="../media/image5.png"/><Relationship Id="rId5" Type="http://schemas.openxmlformats.org/officeDocument/2006/relationships/slide" Target="slide2.xml"/><Relationship Id="rId10" Type="http://schemas.microsoft.com/office/2007/relationships/hdphoto" Target="../media/hdphoto2.wdp"/><Relationship Id="rId4" Type="http://schemas.openxmlformats.org/officeDocument/2006/relationships/slide" Target="slide1.xm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slide" Target="slide4.xml"/><Relationship Id="rId7" Type="http://schemas.openxmlformats.org/officeDocument/2006/relationships/image" Target="../media/image6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slide" Target="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7" Type="http://schemas.openxmlformats.org/officeDocument/2006/relationships/image" Target="../media/image7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.xml"/><Relationship Id="rId5" Type="http://schemas.openxmlformats.org/officeDocument/2006/relationships/slide" Target="slide10.xml"/><Relationship Id="rId4" Type="http://schemas.openxmlformats.org/officeDocument/2006/relationships/slide" Target="slide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1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5" Type="http://schemas.openxmlformats.org/officeDocument/2006/relationships/slide" Target="slide9.xml"/><Relationship Id="rId4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1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5" Type="http://schemas.openxmlformats.org/officeDocument/2006/relationships/slide" Target="slide9.xml"/><Relationship Id="rId4" Type="http://schemas.openxmlformats.org/officeDocument/2006/relationships/slide" Target="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7" Type="http://schemas.openxmlformats.org/officeDocument/2006/relationships/image" Target="../media/image8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5" Type="http://schemas.openxmlformats.org/officeDocument/2006/relationships/slide" Target="slide9.xml"/><Relationship Id="rId4" Type="http://schemas.openxmlformats.org/officeDocument/2006/relationships/slide" Target="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con angoli arrotondati 13">
            <a:hlinkClick r:id="rId2" action="ppaction://hlinksldjump"/>
            <a:extLst>
              <a:ext uri="{FF2B5EF4-FFF2-40B4-BE49-F238E27FC236}">
                <a16:creationId xmlns:a16="http://schemas.microsoft.com/office/drawing/2014/main" id="{DBE0E444-593C-FFE8-FD57-3FD6F5063470}"/>
              </a:ext>
            </a:extLst>
          </p:cNvPr>
          <p:cNvSpPr/>
          <p:nvPr/>
        </p:nvSpPr>
        <p:spPr>
          <a:xfrm>
            <a:off x="1702186" y="5387863"/>
            <a:ext cx="2631818" cy="889348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SOFTWARE</a:t>
            </a:r>
          </a:p>
          <a:p>
            <a:pPr algn="ctr"/>
            <a:r>
              <a:rPr lang="it-IT" sz="1600" dirty="0"/>
              <a:t>      CONFIGURATION</a:t>
            </a:r>
          </a:p>
          <a:p>
            <a:pPr algn="ctr"/>
            <a:r>
              <a:rPr lang="it-IT" sz="1600" dirty="0"/>
              <a:t>     MANAGEMENT </a:t>
            </a:r>
          </a:p>
        </p:txBody>
      </p:sp>
      <p:sp>
        <p:nvSpPr>
          <p:cNvPr id="15" name="Rettangolo con angoli arrotondati 14">
            <a:hlinkClick r:id="rId3" action="ppaction://hlinksldjump"/>
            <a:extLst>
              <a:ext uri="{FF2B5EF4-FFF2-40B4-BE49-F238E27FC236}">
                <a16:creationId xmlns:a16="http://schemas.microsoft.com/office/drawing/2014/main" id="{072D94BF-D02A-1896-9A9B-EC0D79A7C44F}"/>
              </a:ext>
            </a:extLst>
          </p:cNvPr>
          <p:cNvSpPr/>
          <p:nvPr/>
        </p:nvSpPr>
        <p:spPr>
          <a:xfrm>
            <a:off x="1702189" y="4230753"/>
            <a:ext cx="2631817" cy="889348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    PARADIGMI </a:t>
            </a:r>
          </a:p>
          <a:p>
            <a:pPr algn="ctr"/>
            <a:r>
              <a:rPr lang="it-IT" dirty="0"/>
              <a:t>     E</a:t>
            </a:r>
          </a:p>
          <a:p>
            <a:pPr algn="ctr"/>
            <a:r>
              <a:rPr lang="it-IT" dirty="0"/>
              <a:t>   TOOLS</a:t>
            </a:r>
          </a:p>
        </p:txBody>
      </p:sp>
      <p:sp>
        <p:nvSpPr>
          <p:cNvPr id="16" name="Rettangolo con angoli arrotondati 15">
            <a:hlinkClick r:id="rId4" action="ppaction://hlinksldjump"/>
            <a:extLst>
              <a:ext uri="{FF2B5EF4-FFF2-40B4-BE49-F238E27FC236}">
                <a16:creationId xmlns:a16="http://schemas.microsoft.com/office/drawing/2014/main" id="{642F4C7D-2971-0AAA-D3DA-A46ACFCE756E}"/>
              </a:ext>
            </a:extLst>
          </p:cNvPr>
          <p:cNvSpPr/>
          <p:nvPr/>
        </p:nvSpPr>
        <p:spPr>
          <a:xfrm>
            <a:off x="179540" y="676473"/>
            <a:ext cx="2631814" cy="889348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INTRODUZIONE</a:t>
            </a:r>
          </a:p>
        </p:txBody>
      </p:sp>
      <p:sp>
        <p:nvSpPr>
          <p:cNvPr id="17" name="Rettangolo con angoli arrotondati 16">
            <a:hlinkClick r:id="rId5" action="ppaction://hlinksldjump"/>
            <a:extLst>
              <a:ext uri="{FF2B5EF4-FFF2-40B4-BE49-F238E27FC236}">
                <a16:creationId xmlns:a16="http://schemas.microsoft.com/office/drawing/2014/main" id="{9A682F2B-B171-1EFA-647F-60BCCB3B7F8E}"/>
              </a:ext>
            </a:extLst>
          </p:cNvPr>
          <p:cNvSpPr/>
          <p:nvPr/>
        </p:nvSpPr>
        <p:spPr>
          <a:xfrm>
            <a:off x="1702189" y="1833583"/>
            <a:ext cx="2631815" cy="889348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OBIETTIVO</a:t>
            </a:r>
          </a:p>
        </p:txBody>
      </p:sp>
      <p:sp>
        <p:nvSpPr>
          <p:cNvPr id="18" name="Rettangolo con angoli arrotondati 17">
            <a:hlinkClick r:id="rId6" action="ppaction://hlinksldjump"/>
            <a:extLst>
              <a:ext uri="{FF2B5EF4-FFF2-40B4-BE49-F238E27FC236}">
                <a16:creationId xmlns:a16="http://schemas.microsoft.com/office/drawing/2014/main" id="{A3F75A20-A063-B14A-4BFB-E48A38E8C5E1}"/>
              </a:ext>
            </a:extLst>
          </p:cNvPr>
          <p:cNvSpPr/>
          <p:nvPr/>
        </p:nvSpPr>
        <p:spPr>
          <a:xfrm>
            <a:off x="1702189" y="3032168"/>
            <a:ext cx="2631816" cy="889348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DIFFICOLT</a:t>
            </a:r>
            <a:r>
              <a:rPr lang="it-IT" cap="all" dirty="0"/>
              <a:t>à</a:t>
            </a:r>
            <a:r>
              <a:rPr lang="it-IT" dirty="0"/>
              <a:t>        INCONTRATE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6D919EB4-CF74-57F5-BDD4-E46ED11E636A}"/>
              </a:ext>
            </a:extLst>
          </p:cNvPr>
          <p:cNvSpPr/>
          <p:nvPr/>
        </p:nvSpPr>
        <p:spPr>
          <a:xfrm>
            <a:off x="2329841" y="275573"/>
            <a:ext cx="9682619" cy="6450905"/>
          </a:xfrm>
          <a:prstGeom prst="roundRect">
            <a:avLst>
              <a:gd name="adj" fmla="val 6878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riangolo isoscele 7">
            <a:extLst>
              <a:ext uri="{FF2B5EF4-FFF2-40B4-BE49-F238E27FC236}">
                <a16:creationId xmlns:a16="http://schemas.microsoft.com/office/drawing/2014/main" id="{BDBE6600-29D9-DA51-8389-38526CAE0799}"/>
              </a:ext>
            </a:extLst>
          </p:cNvPr>
          <p:cNvSpPr/>
          <p:nvPr/>
        </p:nvSpPr>
        <p:spPr>
          <a:xfrm rot="5400000">
            <a:off x="2408644" y="848043"/>
            <a:ext cx="457470" cy="61507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1E40A97F-521B-BFB1-3214-73C4831351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3125" y="580789"/>
            <a:ext cx="9144000" cy="2387600"/>
          </a:xfrm>
        </p:spPr>
        <p:txBody>
          <a:bodyPr rtlCol="0">
            <a:normAutofit fontScale="90000"/>
          </a:bodyPr>
          <a:lstStyle/>
          <a:p>
            <a:pPr rtl="0"/>
            <a:r>
              <a:rPr lang="it-IT" b="1" dirty="0">
                <a:solidFill>
                  <a:schemeClr val="bg1"/>
                </a:solidFill>
              </a:rPr>
              <a:t>Progetto ingegneria del software</a:t>
            </a:r>
            <a:br>
              <a:rPr lang="it-IT" dirty="0">
                <a:solidFill>
                  <a:schemeClr val="bg1"/>
                </a:solidFill>
              </a:rPr>
            </a:br>
            <a:r>
              <a:rPr lang="it-IT" dirty="0">
                <a:solidFill>
                  <a:schemeClr val="bg1"/>
                </a:solidFill>
              </a:rPr>
              <a:t>M.E.D(</a:t>
            </a:r>
            <a:r>
              <a:rPr lang="it-IT" dirty="0" err="1">
                <a:solidFill>
                  <a:schemeClr val="bg1"/>
                </a:solidFill>
              </a:rPr>
              <a:t>Medical</a:t>
            </a:r>
            <a:r>
              <a:rPr lang="it-IT" dirty="0">
                <a:solidFill>
                  <a:schemeClr val="bg1"/>
                </a:solidFill>
              </a:rPr>
              <a:t> Environment Database)</a:t>
            </a:r>
            <a:endParaRPr lang="it-IT" i="1" dirty="0">
              <a:solidFill>
                <a:schemeClr val="bg1"/>
              </a:solidFill>
            </a:endParaRPr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C6E7F7-03FF-5564-FE65-C0991E08A8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7691" y="4675427"/>
            <a:ext cx="9144000" cy="1655762"/>
          </a:xfrm>
        </p:spPr>
        <p:txBody>
          <a:bodyPr rtlCol="0">
            <a:normAutofit/>
          </a:bodyPr>
          <a:lstStyle/>
          <a:p>
            <a:pPr lvl="0">
              <a:lnSpc>
                <a:spcPct val="107000"/>
              </a:lnSpc>
            </a:pPr>
            <a:r>
              <a:rPr lang="it-IT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Gotti Daniele</a:t>
            </a:r>
            <a:r>
              <a:rPr lang="it-IT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matricola 1079011</a:t>
            </a:r>
          </a:p>
          <a:p>
            <a:pPr lvl="0">
              <a:lnSpc>
                <a:spcPct val="107000"/>
              </a:lnSpc>
            </a:pPr>
            <a:r>
              <a:rPr lang="it-IT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- Bolis Filippo Antonio</a:t>
            </a:r>
            <a:r>
              <a:rPr lang="it-IT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matricola 1079493 </a:t>
            </a:r>
          </a:p>
          <a:p>
            <a:pPr lvl="0">
              <a:lnSpc>
                <a:spcPct val="107000"/>
              </a:lnSpc>
            </a:pPr>
            <a:r>
              <a:rPr lang="it-IT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- Mazzoleni Gabriele</a:t>
            </a:r>
            <a:r>
              <a:rPr lang="it-IT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matricola 1079514 </a:t>
            </a:r>
          </a:p>
          <a:p>
            <a:pPr lvl="0">
              <a:lnSpc>
                <a:spcPct val="107000"/>
              </a:lnSpc>
            </a:pPr>
            <a:r>
              <a:rPr lang="it-IT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- Masinari Gabriele</a:t>
            </a:r>
            <a:r>
              <a:rPr lang="it-IT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matricola 1079692 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19" name="Immagine 18" descr="Immagine che contiene schermata, Elementi grafici, logo, simbolo&#10;&#10;Descrizione generata automaticamente">
            <a:extLst>
              <a:ext uri="{FF2B5EF4-FFF2-40B4-BE49-F238E27FC236}">
                <a16:creationId xmlns:a16="http://schemas.microsoft.com/office/drawing/2014/main" id="{0DB211F9-03B0-AE60-236C-3F3BA7A1CB9D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992" y="2623141"/>
            <a:ext cx="3249992" cy="229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482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con angoli arrotondati 16">
            <a:hlinkClick r:id="rId2" action="ppaction://hlinksldjump"/>
            <a:extLst>
              <a:ext uri="{FF2B5EF4-FFF2-40B4-BE49-F238E27FC236}">
                <a16:creationId xmlns:a16="http://schemas.microsoft.com/office/drawing/2014/main" id="{9A682F2B-B171-1EFA-647F-60BCCB3B7F8E}"/>
              </a:ext>
            </a:extLst>
          </p:cNvPr>
          <p:cNvSpPr/>
          <p:nvPr/>
        </p:nvSpPr>
        <p:spPr>
          <a:xfrm>
            <a:off x="1702189" y="1833583"/>
            <a:ext cx="2631815" cy="889348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REQUISITI</a:t>
            </a:r>
          </a:p>
        </p:txBody>
      </p:sp>
      <p:sp>
        <p:nvSpPr>
          <p:cNvPr id="18" name="Rettangolo con angoli arrotondati 17">
            <a:hlinkClick r:id="rId3" action="ppaction://hlinksldjump"/>
            <a:extLst>
              <a:ext uri="{FF2B5EF4-FFF2-40B4-BE49-F238E27FC236}">
                <a16:creationId xmlns:a16="http://schemas.microsoft.com/office/drawing/2014/main" id="{A3F75A20-A063-B14A-4BFB-E48A38E8C5E1}"/>
              </a:ext>
            </a:extLst>
          </p:cNvPr>
          <p:cNvSpPr/>
          <p:nvPr/>
        </p:nvSpPr>
        <p:spPr>
          <a:xfrm>
            <a:off x="1702189" y="3032168"/>
            <a:ext cx="2631816" cy="889348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ARCHITETTURA </a:t>
            </a:r>
          </a:p>
        </p:txBody>
      </p:sp>
      <p:sp>
        <p:nvSpPr>
          <p:cNvPr id="15" name="Rettangolo con angoli arrotondati 14">
            <a:hlinkClick r:id="rId4" action="ppaction://hlinksldjump"/>
            <a:extLst>
              <a:ext uri="{FF2B5EF4-FFF2-40B4-BE49-F238E27FC236}">
                <a16:creationId xmlns:a16="http://schemas.microsoft.com/office/drawing/2014/main" id="{072D94BF-D02A-1896-9A9B-EC0D79A7C44F}"/>
              </a:ext>
            </a:extLst>
          </p:cNvPr>
          <p:cNvSpPr/>
          <p:nvPr/>
        </p:nvSpPr>
        <p:spPr>
          <a:xfrm>
            <a:off x="1702189" y="4230753"/>
            <a:ext cx="2631817" cy="889348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DESIGN     </a:t>
            </a:r>
          </a:p>
          <a:p>
            <a:pPr algn="ctr"/>
            <a:r>
              <a:rPr lang="it-IT" dirty="0"/>
              <a:t> PATTERN</a:t>
            </a:r>
          </a:p>
        </p:txBody>
      </p:sp>
      <p:sp>
        <p:nvSpPr>
          <p:cNvPr id="14" name="Rettangolo con angoli arrotondati 13">
            <a:hlinkClick r:id="rId5" action="ppaction://hlinksldjump"/>
            <a:extLst>
              <a:ext uri="{FF2B5EF4-FFF2-40B4-BE49-F238E27FC236}">
                <a16:creationId xmlns:a16="http://schemas.microsoft.com/office/drawing/2014/main" id="{DBE0E444-593C-FFE8-FD57-3FD6F5063470}"/>
              </a:ext>
            </a:extLst>
          </p:cNvPr>
          <p:cNvSpPr/>
          <p:nvPr/>
        </p:nvSpPr>
        <p:spPr>
          <a:xfrm>
            <a:off x="179540" y="5380316"/>
            <a:ext cx="2631818" cy="889348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      IMPLEMENTAZIONE</a:t>
            </a:r>
          </a:p>
        </p:txBody>
      </p:sp>
      <p:sp>
        <p:nvSpPr>
          <p:cNvPr id="16" name="Rettangolo con angoli arrotondati 15">
            <a:hlinkClick r:id="rId6" action="ppaction://hlinksldjump"/>
            <a:extLst>
              <a:ext uri="{FF2B5EF4-FFF2-40B4-BE49-F238E27FC236}">
                <a16:creationId xmlns:a16="http://schemas.microsoft.com/office/drawing/2014/main" id="{642F4C7D-2971-0AAA-D3DA-A46ACFCE756E}"/>
              </a:ext>
            </a:extLst>
          </p:cNvPr>
          <p:cNvSpPr/>
          <p:nvPr/>
        </p:nvSpPr>
        <p:spPr>
          <a:xfrm>
            <a:off x="1702189" y="702434"/>
            <a:ext cx="2631814" cy="889348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SOFTWARE </a:t>
            </a:r>
          </a:p>
          <a:p>
            <a:pPr algn="ctr"/>
            <a:r>
              <a:rPr lang="it-IT" dirty="0"/>
              <a:t>LIFE</a:t>
            </a:r>
          </a:p>
          <a:p>
            <a:pPr algn="ctr"/>
            <a:r>
              <a:rPr lang="it-IT" dirty="0"/>
              <a:t> CYCLE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6D919EB4-CF74-57F5-BDD4-E46ED11E636A}"/>
              </a:ext>
            </a:extLst>
          </p:cNvPr>
          <p:cNvSpPr/>
          <p:nvPr/>
        </p:nvSpPr>
        <p:spPr>
          <a:xfrm>
            <a:off x="2329841" y="275573"/>
            <a:ext cx="9682619" cy="6450905"/>
          </a:xfrm>
          <a:prstGeom prst="roundRect">
            <a:avLst>
              <a:gd name="adj" fmla="val 6878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riangolo isoscele 7">
            <a:extLst>
              <a:ext uri="{FF2B5EF4-FFF2-40B4-BE49-F238E27FC236}">
                <a16:creationId xmlns:a16="http://schemas.microsoft.com/office/drawing/2014/main" id="{BDBE6600-29D9-DA51-8389-38526CAE0799}"/>
              </a:ext>
            </a:extLst>
          </p:cNvPr>
          <p:cNvSpPr/>
          <p:nvPr/>
        </p:nvSpPr>
        <p:spPr>
          <a:xfrm rot="5400000">
            <a:off x="2408644" y="5517452"/>
            <a:ext cx="457470" cy="615077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A9143B08-227C-7CDB-9DBB-38AD07029B11}"/>
              </a:ext>
            </a:extLst>
          </p:cNvPr>
          <p:cNvSpPr txBox="1">
            <a:spLocks/>
          </p:cNvSpPr>
          <p:nvPr/>
        </p:nvSpPr>
        <p:spPr>
          <a:xfrm>
            <a:off x="3810624" y="3032168"/>
            <a:ext cx="706900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>
                <a:solidFill>
                  <a:schemeClr val="bg1"/>
                </a:solidFill>
              </a:rPr>
              <a:t>L’implementazione è completa, il sistema è completamente funzionante ed è eseguibile tramite il file main.java, presente nel progetto logica, all’interno della cartella ‘’eseguibile’’</a:t>
            </a:r>
          </a:p>
          <a:p>
            <a:pPr algn="l"/>
            <a:r>
              <a:rPr lang="it-IT" dirty="0">
                <a:solidFill>
                  <a:schemeClr val="bg1"/>
                </a:solidFill>
              </a:rPr>
              <a:t>Abbiamo utilizzato Eclipse sia per la creazione del database che per la realizzazione del codice in linguaggio java, inoltre è stato utilizzato il tool Window Builder per la creazione della GUI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6377AB0-BFA3-B5E6-1546-D930C968E2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3524" y="442850"/>
            <a:ext cx="2481325" cy="24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89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con angoli arrotondati 17">
            <a:hlinkClick r:id="rId2" action="ppaction://hlinksldjump"/>
            <a:extLst>
              <a:ext uri="{FF2B5EF4-FFF2-40B4-BE49-F238E27FC236}">
                <a16:creationId xmlns:a16="http://schemas.microsoft.com/office/drawing/2014/main" id="{A3F75A20-A063-B14A-4BFB-E48A38E8C5E1}"/>
              </a:ext>
            </a:extLst>
          </p:cNvPr>
          <p:cNvSpPr/>
          <p:nvPr/>
        </p:nvSpPr>
        <p:spPr>
          <a:xfrm>
            <a:off x="1702189" y="3032168"/>
            <a:ext cx="2631816" cy="889348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TESTING </a:t>
            </a:r>
          </a:p>
        </p:txBody>
      </p:sp>
      <p:sp>
        <p:nvSpPr>
          <p:cNvPr id="17" name="Rettangolo con angoli arrotondati 16">
            <a:hlinkClick r:id="rId3" action="ppaction://hlinksldjump"/>
            <a:extLst>
              <a:ext uri="{FF2B5EF4-FFF2-40B4-BE49-F238E27FC236}">
                <a16:creationId xmlns:a16="http://schemas.microsoft.com/office/drawing/2014/main" id="{9A682F2B-B171-1EFA-647F-60BCCB3B7F8E}"/>
              </a:ext>
            </a:extLst>
          </p:cNvPr>
          <p:cNvSpPr/>
          <p:nvPr/>
        </p:nvSpPr>
        <p:spPr>
          <a:xfrm>
            <a:off x="1702189" y="1833583"/>
            <a:ext cx="2631815" cy="889348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   MODELLAZIONE</a:t>
            </a:r>
          </a:p>
        </p:txBody>
      </p:sp>
      <p:sp>
        <p:nvSpPr>
          <p:cNvPr id="16" name="Rettangolo con angoli arrotondati 15">
            <a:hlinkClick r:id="rId4" action="ppaction://hlinksldjump"/>
            <a:extLst>
              <a:ext uri="{FF2B5EF4-FFF2-40B4-BE49-F238E27FC236}">
                <a16:creationId xmlns:a16="http://schemas.microsoft.com/office/drawing/2014/main" id="{642F4C7D-2971-0AAA-D3DA-A46ACFCE756E}"/>
              </a:ext>
            </a:extLst>
          </p:cNvPr>
          <p:cNvSpPr/>
          <p:nvPr/>
        </p:nvSpPr>
        <p:spPr>
          <a:xfrm>
            <a:off x="179540" y="634998"/>
            <a:ext cx="2631814" cy="889348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DEMO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6D919EB4-CF74-57F5-BDD4-E46ED11E636A}"/>
              </a:ext>
            </a:extLst>
          </p:cNvPr>
          <p:cNvSpPr/>
          <p:nvPr/>
        </p:nvSpPr>
        <p:spPr>
          <a:xfrm>
            <a:off x="2329841" y="275573"/>
            <a:ext cx="9682619" cy="6450905"/>
          </a:xfrm>
          <a:prstGeom prst="roundRect">
            <a:avLst>
              <a:gd name="adj" fmla="val 6878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riangolo isoscele 7">
            <a:extLst>
              <a:ext uri="{FF2B5EF4-FFF2-40B4-BE49-F238E27FC236}">
                <a16:creationId xmlns:a16="http://schemas.microsoft.com/office/drawing/2014/main" id="{BDBE6600-29D9-DA51-8389-38526CAE0799}"/>
              </a:ext>
            </a:extLst>
          </p:cNvPr>
          <p:cNvSpPr/>
          <p:nvPr/>
        </p:nvSpPr>
        <p:spPr>
          <a:xfrm rot="5400000">
            <a:off x="2408643" y="813705"/>
            <a:ext cx="457470" cy="61507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93F9963-A98F-18D0-CBE5-B0B91726C0A5}"/>
              </a:ext>
            </a:extLst>
          </p:cNvPr>
          <p:cNvSpPr txBox="1">
            <a:spLocks/>
          </p:cNvSpPr>
          <p:nvPr/>
        </p:nvSpPr>
        <p:spPr>
          <a:xfrm>
            <a:off x="3853944" y="2633433"/>
            <a:ext cx="7019796" cy="3295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Procediamo con una breve dimostrazione del funzionamento dell’applicazione creata.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54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con angoli arrotondati 16">
            <a:hlinkClick r:id="rId2" action="ppaction://hlinksldjump"/>
            <a:extLst>
              <a:ext uri="{FF2B5EF4-FFF2-40B4-BE49-F238E27FC236}">
                <a16:creationId xmlns:a16="http://schemas.microsoft.com/office/drawing/2014/main" id="{9A682F2B-B171-1EFA-647F-60BCCB3B7F8E}"/>
              </a:ext>
            </a:extLst>
          </p:cNvPr>
          <p:cNvSpPr/>
          <p:nvPr/>
        </p:nvSpPr>
        <p:spPr>
          <a:xfrm>
            <a:off x="179539" y="1833583"/>
            <a:ext cx="2631815" cy="889348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   MODELLAZIONE</a:t>
            </a:r>
          </a:p>
        </p:txBody>
      </p:sp>
      <p:sp>
        <p:nvSpPr>
          <p:cNvPr id="18" name="Rettangolo con angoli arrotondati 17">
            <a:hlinkClick r:id="rId3" action="ppaction://hlinksldjump"/>
            <a:extLst>
              <a:ext uri="{FF2B5EF4-FFF2-40B4-BE49-F238E27FC236}">
                <a16:creationId xmlns:a16="http://schemas.microsoft.com/office/drawing/2014/main" id="{A3F75A20-A063-B14A-4BFB-E48A38E8C5E1}"/>
              </a:ext>
            </a:extLst>
          </p:cNvPr>
          <p:cNvSpPr/>
          <p:nvPr/>
        </p:nvSpPr>
        <p:spPr>
          <a:xfrm>
            <a:off x="1702189" y="3032168"/>
            <a:ext cx="2631816" cy="889348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TESTING </a:t>
            </a:r>
          </a:p>
        </p:txBody>
      </p:sp>
      <p:sp>
        <p:nvSpPr>
          <p:cNvPr id="16" name="Rettangolo con angoli arrotondati 15">
            <a:hlinkClick r:id="rId4" action="ppaction://hlinksldjump"/>
            <a:extLst>
              <a:ext uri="{FF2B5EF4-FFF2-40B4-BE49-F238E27FC236}">
                <a16:creationId xmlns:a16="http://schemas.microsoft.com/office/drawing/2014/main" id="{642F4C7D-2971-0AAA-D3DA-A46ACFCE756E}"/>
              </a:ext>
            </a:extLst>
          </p:cNvPr>
          <p:cNvSpPr/>
          <p:nvPr/>
        </p:nvSpPr>
        <p:spPr>
          <a:xfrm>
            <a:off x="1702189" y="634998"/>
            <a:ext cx="2631814" cy="889348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DEMO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6D919EB4-CF74-57F5-BDD4-E46ED11E636A}"/>
              </a:ext>
            </a:extLst>
          </p:cNvPr>
          <p:cNvSpPr/>
          <p:nvPr/>
        </p:nvSpPr>
        <p:spPr>
          <a:xfrm>
            <a:off x="2329841" y="275573"/>
            <a:ext cx="9682619" cy="6450905"/>
          </a:xfrm>
          <a:prstGeom prst="roundRect">
            <a:avLst>
              <a:gd name="adj" fmla="val 6878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riangolo isoscele 7">
            <a:extLst>
              <a:ext uri="{FF2B5EF4-FFF2-40B4-BE49-F238E27FC236}">
                <a16:creationId xmlns:a16="http://schemas.microsoft.com/office/drawing/2014/main" id="{BDBE6600-29D9-DA51-8389-38526CAE0799}"/>
              </a:ext>
            </a:extLst>
          </p:cNvPr>
          <p:cNvSpPr/>
          <p:nvPr/>
        </p:nvSpPr>
        <p:spPr>
          <a:xfrm rot="5400000">
            <a:off x="2408644" y="1970719"/>
            <a:ext cx="457470" cy="615077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FFC317-21B8-7779-7B9A-139F92A4F9DB}"/>
              </a:ext>
            </a:extLst>
          </p:cNvPr>
          <p:cNvSpPr txBox="1">
            <a:spLocks/>
          </p:cNvSpPr>
          <p:nvPr/>
        </p:nvSpPr>
        <p:spPr>
          <a:xfrm>
            <a:off x="4149053" y="1253331"/>
            <a:ext cx="63921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kern="1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presentazione della modellazione è avvenuta attraverso l’impiego dei seguenti diagrammi UML:</a:t>
            </a: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it-IT" sz="1800" kern="1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Casi d’uso</a:t>
            </a: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it-IT" sz="1800" kern="1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Attività</a:t>
            </a: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it-IT" sz="1800" kern="1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Classe</a:t>
            </a: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it-IT" sz="1800" kern="1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Sequenza</a:t>
            </a: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it-IT" sz="1800" kern="1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Macchina a stati(Evidenziando gli stati del paziente)</a:t>
            </a: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it-IT" sz="1800" kern="1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Componenti</a:t>
            </a: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it-IT" sz="1800" kern="1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Diagramma ER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it-IT" sz="1800" kern="1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Package</a:t>
            </a:r>
            <a:endParaRPr lang="it-IT" sz="1800" kern="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69D72C9-6862-CE36-3AFE-FBB4EBCC02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426"/>
          <a:stretch/>
        </p:blipFill>
        <p:spPr>
          <a:xfrm>
            <a:off x="3263635" y="413349"/>
            <a:ext cx="1767544" cy="235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95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con angoli arrotondati 17">
            <a:hlinkClick r:id="rId2" action="ppaction://hlinksldjump"/>
            <a:extLst>
              <a:ext uri="{FF2B5EF4-FFF2-40B4-BE49-F238E27FC236}">
                <a16:creationId xmlns:a16="http://schemas.microsoft.com/office/drawing/2014/main" id="{A3F75A20-A063-B14A-4BFB-E48A38E8C5E1}"/>
              </a:ext>
            </a:extLst>
          </p:cNvPr>
          <p:cNvSpPr/>
          <p:nvPr/>
        </p:nvSpPr>
        <p:spPr>
          <a:xfrm>
            <a:off x="179538" y="3032168"/>
            <a:ext cx="2631816" cy="889348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TESTING </a:t>
            </a:r>
          </a:p>
        </p:txBody>
      </p:sp>
      <p:sp>
        <p:nvSpPr>
          <p:cNvPr id="17" name="Rettangolo con angoli arrotondati 16">
            <a:hlinkClick r:id="rId3" action="ppaction://hlinksldjump"/>
            <a:extLst>
              <a:ext uri="{FF2B5EF4-FFF2-40B4-BE49-F238E27FC236}">
                <a16:creationId xmlns:a16="http://schemas.microsoft.com/office/drawing/2014/main" id="{9A682F2B-B171-1EFA-647F-60BCCB3B7F8E}"/>
              </a:ext>
            </a:extLst>
          </p:cNvPr>
          <p:cNvSpPr/>
          <p:nvPr/>
        </p:nvSpPr>
        <p:spPr>
          <a:xfrm>
            <a:off x="1702189" y="1833583"/>
            <a:ext cx="2631815" cy="889348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   MODELLAZIONE</a:t>
            </a:r>
          </a:p>
        </p:txBody>
      </p:sp>
      <p:sp>
        <p:nvSpPr>
          <p:cNvPr id="16" name="Rettangolo con angoli arrotondati 15">
            <a:hlinkClick r:id="rId4" action="ppaction://hlinksldjump"/>
            <a:extLst>
              <a:ext uri="{FF2B5EF4-FFF2-40B4-BE49-F238E27FC236}">
                <a16:creationId xmlns:a16="http://schemas.microsoft.com/office/drawing/2014/main" id="{642F4C7D-2971-0AAA-D3DA-A46ACFCE756E}"/>
              </a:ext>
            </a:extLst>
          </p:cNvPr>
          <p:cNvSpPr/>
          <p:nvPr/>
        </p:nvSpPr>
        <p:spPr>
          <a:xfrm>
            <a:off x="1702189" y="634998"/>
            <a:ext cx="2631814" cy="889348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DEMO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6D919EB4-CF74-57F5-BDD4-E46ED11E636A}"/>
              </a:ext>
            </a:extLst>
          </p:cNvPr>
          <p:cNvSpPr/>
          <p:nvPr/>
        </p:nvSpPr>
        <p:spPr>
          <a:xfrm>
            <a:off x="2329841" y="275573"/>
            <a:ext cx="9682619" cy="6450905"/>
          </a:xfrm>
          <a:prstGeom prst="roundRect">
            <a:avLst>
              <a:gd name="adj" fmla="val 6878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riangolo isoscele 7">
            <a:extLst>
              <a:ext uri="{FF2B5EF4-FFF2-40B4-BE49-F238E27FC236}">
                <a16:creationId xmlns:a16="http://schemas.microsoft.com/office/drawing/2014/main" id="{BDBE6600-29D9-DA51-8389-38526CAE0799}"/>
              </a:ext>
            </a:extLst>
          </p:cNvPr>
          <p:cNvSpPr/>
          <p:nvPr/>
        </p:nvSpPr>
        <p:spPr>
          <a:xfrm rot="5400000">
            <a:off x="2408644" y="3169304"/>
            <a:ext cx="457470" cy="615077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46628371-4ACB-CE53-B2BB-75AE606BE974}"/>
              </a:ext>
            </a:extLst>
          </p:cNvPr>
          <p:cNvSpPr txBox="1">
            <a:spLocks/>
          </p:cNvSpPr>
          <p:nvPr/>
        </p:nvSpPr>
        <p:spPr>
          <a:xfrm>
            <a:off x="3651489" y="3085015"/>
            <a:ext cx="7520836" cy="3014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>
                <a:solidFill>
                  <a:schemeClr val="bg1"/>
                </a:solidFill>
              </a:rPr>
              <a:t>Per collaudare il programma abbiamo sia utilizzato i test </a:t>
            </a:r>
            <a:r>
              <a:rPr lang="it-IT" dirty="0" err="1">
                <a:solidFill>
                  <a:schemeClr val="bg1"/>
                </a:solidFill>
              </a:rPr>
              <a:t>Junit</a:t>
            </a:r>
            <a:r>
              <a:rPr lang="it-IT" dirty="0">
                <a:solidFill>
                  <a:schemeClr val="bg1"/>
                </a:solidFill>
              </a:rPr>
              <a:t> di </a:t>
            </a:r>
            <a:r>
              <a:rPr lang="it-IT" dirty="0" err="1">
                <a:solidFill>
                  <a:schemeClr val="bg1"/>
                </a:solidFill>
              </a:rPr>
              <a:t>Eclipse</a:t>
            </a:r>
            <a:r>
              <a:rPr lang="it-IT" dirty="0">
                <a:solidFill>
                  <a:schemeClr val="bg1"/>
                </a:solidFill>
              </a:rPr>
              <a:t> sia eseguito test diretti sull’eseguibile per verificarne il corretto funzionamento.</a:t>
            </a:r>
          </a:p>
          <a:p>
            <a:pPr algn="l"/>
            <a:r>
              <a:rPr lang="it-IT" dirty="0">
                <a:solidFill>
                  <a:schemeClr val="bg1"/>
                </a:solidFill>
              </a:rPr>
              <a:t>Questi test ci hanno permesso di identificare alcuni difetti di programmazione, oltre che a definire possibili migliorie al programma per quanto riguarda la comodità d’uso (per esempio, l’implementazione di un meccanismo di log out).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53F2CE2-5588-B779-9584-2921EC1DBE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32167" y1="67250" x2="32167" y2="67250"/>
                        <a14:backgroundMark x1="32167" y1="66000" x2="32167" y2="66000"/>
                        <a14:backgroundMark x1="68667" y1="65250" x2="68667" y2="65250"/>
                        <a14:backgroundMark x1="67833" y1="64750" x2="67833" y2="64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82268" y="275573"/>
            <a:ext cx="4977763" cy="331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352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con angoli arrotondati 13">
            <a:hlinkClick r:id="rId2" action="ppaction://hlinksldjump"/>
            <a:extLst>
              <a:ext uri="{FF2B5EF4-FFF2-40B4-BE49-F238E27FC236}">
                <a16:creationId xmlns:a16="http://schemas.microsoft.com/office/drawing/2014/main" id="{DBE0E444-593C-FFE8-FD57-3FD6F5063470}"/>
              </a:ext>
            </a:extLst>
          </p:cNvPr>
          <p:cNvSpPr/>
          <p:nvPr/>
        </p:nvSpPr>
        <p:spPr>
          <a:xfrm>
            <a:off x="1702186" y="5387863"/>
            <a:ext cx="2631818" cy="889348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SOFTWARE</a:t>
            </a:r>
          </a:p>
          <a:p>
            <a:pPr algn="ctr"/>
            <a:r>
              <a:rPr lang="it-IT" sz="1600" dirty="0"/>
              <a:t>      CONFIGURATION</a:t>
            </a:r>
          </a:p>
          <a:p>
            <a:pPr algn="ctr"/>
            <a:r>
              <a:rPr lang="it-IT" sz="1600" dirty="0"/>
              <a:t>     MANAGEMENT </a:t>
            </a:r>
          </a:p>
        </p:txBody>
      </p:sp>
      <p:sp>
        <p:nvSpPr>
          <p:cNvPr id="15" name="Rettangolo con angoli arrotondati 14">
            <a:hlinkClick r:id="rId3" action="ppaction://hlinksldjump"/>
            <a:extLst>
              <a:ext uri="{FF2B5EF4-FFF2-40B4-BE49-F238E27FC236}">
                <a16:creationId xmlns:a16="http://schemas.microsoft.com/office/drawing/2014/main" id="{072D94BF-D02A-1896-9A9B-EC0D79A7C44F}"/>
              </a:ext>
            </a:extLst>
          </p:cNvPr>
          <p:cNvSpPr/>
          <p:nvPr/>
        </p:nvSpPr>
        <p:spPr>
          <a:xfrm>
            <a:off x="1702189" y="4230753"/>
            <a:ext cx="2631817" cy="889348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    PARADIGMI </a:t>
            </a:r>
          </a:p>
          <a:p>
            <a:pPr algn="ctr"/>
            <a:r>
              <a:rPr lang="it-IT" dirty="0"/>
              <a:t>     E</a:t>
            </a:r>
          </a:p>
          <a:p>
            <a:pPr algn="ctr"/>
            <a:r>
              <a:rPr lang="it-IT" dirty="0"/>
              <a:t>   TOOLS</a:t>
            </a:r>
          </a:p>
        </p:txBody>
      </p:sp>
      <p:sp>
        <p:nvSpPr>
          <p:cNvPr id="16" name="Rettangolo con angoli arrotondati 15">
            <a:hlinkClick r:id="rId4" action="ppaction://hlinksldjump"/>
            <a:extLst>
              <a:ext uri="{FF2B5EF4-FFF2-40B4-BE49-F238E27FC236}">
                <a16:creationId xmlns:a16="http://schemas.microsoft.com/office/drawing/2014/main" id="{642F4C7D-2971-0AAA-D3DA-A46ACFCE756E}"/>
              </a:ext>
            </a:extLst>
          </p:cNvPr>
          <p:cNvSpPr/>
          <p:nvPr/>
        </p:nvSpPr>
        <p:spPr>
          <a:xfrm>
            <a:off x="1702190" y="707624"/>
            <a:ext cx="2631814" cy="889348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INTRODUZIONE</a:t>
            </a:r>
          </a:p>
        </p:txBody>
      </p:sp>
      <p:sp>
        <p:nvSpPr>
          <p:cNvPr id="17" name="Rettangolo con angoli arrotondati 16">
            <a:hlinkClick r:id="rId5" action="ppaction://hlinksldjump"/>
            <a:extLst>
              <a:ext uri="{FF2B5EF4-FFF2-40B4-BE49-F238E27FC236}">
                <a16:creationId xmlns:a16="http://schemas.microsoft.com/office/drawing/2014/main" id="{9A682F2B-B171-1EFA-647F-60BCCB3B7F8E}"/>
              </a:ext>
            </a:extLst>
          </p:cNvPr>
          <p:cNvSpPr/>
          <p:nvPr/>
        </p:nvSpPr>
        <p:spPr>
          <a:xfrm>
            <a:off x="179540" y="1833583"/>
            <a:ext cx="2631815" cy="889348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OBIETTIVO</a:t>
            </a:r>
          </a:p>
        </p:txBody>
      </p:sp>
      <p:sp>
        <p:nvSpPr>
          <p:cNvPr id="18" name="Rettangolo con angoli arrotondati 17">
            <a:hlinkClick r:id="rId6" action="ppaction://hlinksldjump"/>
            <a:extLst>
              <a:ext uri="{FF2B5EF4-FFF2-40B4-BE49-F238E27FC236}">
                <a16:creationId xmlns:a16="http://schemas.microsoft.com/office/drawing/2014/main" id="{A3F75A20-A063-B14A-4BFB-E48A38E8C5E1}"/>
              </a:ext>
            </a:extLst>
          </p:cNvPr>
          <p:cNvSpPr/>
          <p:nvPr/>
        </p:nvSpPr>
        <p:spPr>
          <a:xfrm>
            <a:off x="1702189" y="3032168"/>
            <a:ext cx="2631816" cy="889348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DIFFICOLT</a:t>
            </a:r>
            <a:r>
              <a:rPr lang="it-IT" cap="all" dirty="0"/>
              <a:t>à</a:t>
            </a:r>
            <a:r>
              <a:rPr lang="it-IT" dirty="0"/>
              <a:t>        INCONTRATE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6D919EB4-CF74-57F5-BDD4-E46ED11E636A}"/>
              </a:ext>
            </a:extLst>
          </p:cNvPr>
          <p:cNvSpPr/>
          <p:nvPr/>
        </p:nvSpPr>
        <p:spPr>
          <a:xfrm>
            <a:off x="2329841" y="275573"/>
            <a:ext cx="9682619" cy="6450905"/>
          </a:xfrm>
          <a:prstGeom prst="roundRect">
            <a:avLst>
              <a:gd name="adj" fmla="val 6878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riangolo isoscele 7">
            <a:extLst>
              <a:ext uri="{FF2B5EF4-FFF2-40B4-BE49-F238E27FC236}">
                <a16:creationId xmlns:a16="http://schemas.microsoft.com/office/drawing/2014/main" id="{BDBE6600-29D9-DA51-8389-38526CAE0799}"/>
              </a:ext>
            </a:extLst>
          </p:cNvPr>
          <p:cNvSpPr/>
          <p:nvPr/>
        </p:nvSpPr>
        <p:spPr>
          <a:xfrm rot="5400000">
            <a:off x="2408644" y="1970719"/>
            <a:ext cx="457470" cy="615077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9325A1C8-AF47-57EA-DCFD-AEDB006C88BB}"/>
              </a:ext>
            </a:extLst>
          </p:cNvPr>
          <p:cNvSpPr txBox="1">
            <a:spLocks/>
          </p:cNvSpPr>
          <p:nvPr/>
        </p:nvSpPr>
        <p:spPr>
          <a:xfrm>
            <a:off x="3162170" y="2601415"/>
            <a:ext cx="8245596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  <a:latin typeface="Söhne"/>
              </a:rPr>
              <a:t>L'obiettivo del progetto è  di sviluppare un software alternativo finalizzato alla gestione automatica dei dati relativi al percorso clinico del paziente, compresi raccolta, scrittura e consultazione. Questa soluzione mira a raccogliere informazioni sui parametri vitali al fine di migliorare l'efficienza ospedaliera e la gestione dei dati. Il software è progettato con un'interfaccia semplice e intuitiva per facilitare l'utilizzo durante tutto il processo,  gestendo il percorso clinico del paziente dal suo arrivo fino alla sua dimissione.</a:t>
            </a:r>
            <a:r>
              <a:rPr lang="it-IT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9A91E4AB-777F-ABF8-371D-4FFDD2B822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645016"/>
            <a:ext cx="1861977" cy="186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25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con angoli arrotondati 13">
            <a:hlinkClick r:id="rId2" action="ppaction://hlinksldjump"/>
            <a:extLst>
              <a:ext uri="{FF2B5EF4-FFF2-40B4-BE49-F238E27FC236}">
                <a16:creationId xmlns:a16="http://schemas.microsoft.com/office/drawing/2014/main" id="{DBE0E444-593C-FFE8-FD57-3FD6F5063470}"/>
              </a:ext>
            </a:extLst>
          </p:cNvPr>
          <p:cNvSpPr/>
          <p:nvPr/>
        </p:nvSpPr>
        <p:spPr>
          <a:xfrm>
            <a:off x="1702186" y="5387863"/>
            <a:ext cx="2631818" cy="889348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SOFTWARE</a:t>
            </a:r>
          </a:p>
          <a:p>
            <a:pPr algn="ctr"/>
            <a:r>
              <a:rPr lang="it-IT" sz="1600" dirty="0"/>
              <a:t>      CONFIGURATION</a:t>
            </a:r>
          </a:p>
          <a:p>
            <a:pPr algn="ctr"/>
            <a:r>
              <a:rPr lang="it-IT" sz="1600" dirty="0"/>
              <a:t>     MANAGEMENT </a:t>
            </a:r>
          </a:p>
        </p:txBody>
      </p:sp>
      <p:sp>
        <p:nvSpPr>
          <p:cNvPr id="15" name="Rettangolo con angoli arrotondati 14">
            <a:hlinkClick r:id="rId3" action="ppaction://hlinksldjump"/>
            <a:extLst>
              <a:ext uri="{FF2B5EF4-FFF2-40B4-BE49-F238E27FC236}">
                <a16:creationId xmlns:a16="http://schemas.microsoft.com/office/drawing/2014/main" id="{072D94BF-D02A-1896-9A9B-EC0D79A7C44F}"/>
              </a:ext>
            </a:extLst>
          </p:cNvPr>
          <p:cNvSpPr/>
          <p:nvPr/>
        </p:nvSpPr>
        <p:spPr>
          <a:xfrm>
            <a:off x="1702189" y="4230753"/>
            <a:ext cx="2631817" cy="889348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    PARADIGMI </a:t>
            </a:r>
          </a:p>
          <a:p>
            <a:pPr algn="ctr"/>
            <a:r>
              <a:rPr lang="it-IT" dirty="0"/>
              <a:t>     E</a:t>
            </a:r>
          </a:p>
          <a:p>
            <a:pPr algn="ctr"/>
            <a:r>
              <a:rPr lang="it-IT" dirty="0"/>
              <a:t>   TOOLS</a:t>
            </a:r>
          </a:p>
        </p:txBody>
      </p:sp>
      <p:sp>
        <p:nvSpPr>
          <p:cNvPr id="16" name="Rettangolo con angoli arrotondati 15">
            <a:hlinkClick r:id="rId4" action="ppaction://hlinksldjump"/>
            <a:extLst>
              <a:ext uri="{FF2B5EF4-FFF2-40B4-BE49-F238E27FC236}">
                <a16:creationId xmlns:a16="http://schemas.microsoft.com/office/drawing/2014/main" id="{642F4C7D-2971-0AAA-D3DA-A46ACFCE756E}"/>
              </a:ext>
            </a:extLst>
          </p:cNvPr>
          <p:cNvSpPr/>
          <p:nvPr/>
        </p:nvSpPr>
        <p:spPr>
          <a:xfrm>
            <a:off x="1702190" y="707624"/>
            <a:ext cx="2631814" cy="889348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INTRODUZIONE</a:t>
            </a:r>
          </a:p>
        </p:txBody>
      </p:sp>
      <p:sp>
        <p:nvSpPr>
          <p:cNvPr id="17" name="Rettangolo con angoli arrotondati 16">
            <a:hlinkClick r:id="rId5" action="ppaction://hlinksldjump"/>
            <a:extLst>
              <a:ext uri="{FF2B5EF4-FFF2-40B4-BE49-F238E27FC236}">
                <a16:creationId xmlns:a16="http://schemas.microsoft.com/office/drawing/2014/main" id="{9A682F2B-B171-1EFA-647F-60BCCB3B7F8E}"/>
              </a:ext>
            </a:extLst>
          </p:cNvPr>
          <p:cNvSpPr/>
          <p:nvPr/>
        </p:nvSpPr>
        <p:spPr>
          <a:xfrm>
            <a:off x="1702189" y="1833583"/>
            <a:ext cx="2631815" cy="889348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OBIETTIVO</a:t>
            </a:r>
          </a:p>
        </p:txBody>
      </p:sp>
      <p:sp>
        <p:nvSpPr>
          <p:cNvPr id="18" name="Rettangolo con angoli arrotondati 17">
            <a:hlinkClick r:id="rId6" action="ppaction://hlinksldjump"/>
            <a:extLst>
              <a:ext uri="{FF2B5EF4-FFF2-40B4-BE49-F238E27FC236}">
                <a16:creationId xmlns:a16="http://schemas.microsoft.com/office/drawing/2014/main" id="{A3F75A20-A063-B14A-4BFB-E48A38E8C5E1}"/>
              </a:ext>
            </a:extLst>
          </p:cNvPr>
          <p:cNvSpPr/>
          <p:nvPr/>
        </p:nvSpPr>
        <p:spPr>
          <a:xfrm>
            <a:off x="179540" y="3032168"/>
            <a:ext cx="2631816" cy="889348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  <a:r>
              <a:rPr lang="it-IT" dirty="0" err="1"/>
              <a:t>DIFFICOLT</a:t>
            </a:r>
            <a:r>
              <a:rPr lang="it-IT" cap="all" dirty="0" err="1"/>
              <a:t>à</a:t>
            </a:r>
            <a:r>
              <a:rPr lang="it-IT" dirty="0"/>
              <a:t>        INCONTRATE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6D919EB4-CF74-57F5-BDD4-E46ED11E636A}"/>
              </a:ext>
            </a:extLst>
          </p:cNvPr>
          <p:cNvSpPr/>
          <p:nvPr/>
        </p:nvSpPr>
        <p:spPr>
          <a:xfrm>
            <a:off x="2329841" y="275573"/>
            <a:ext cx="9682619" cy="6450905"/>
          </a:xfrm>
          <a:prstGeom prst="roundRect">
            <a:avLst>
              <a:gd name="adj" fmla="val 6878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riangolo isoscele 7">
            <a:extLst>
              <a:ext uri="{FF2B5EF4-FFF2-40B4-BE49-F238E27FC236}">
                <a16:creationId xmlns:a16="http://schemas.microsoft.com/office/drawing/2014/main" id="{BDBE6600-29D9-DA51-8389-38526CAE0799}"/>
              </a:ext>
            </a:extLst>
          </p:cNvPr>
          <p:cNvSpPr/>
          <p:nvPr/>
        </p:nvSpPr>
        <p:spPr>
          <a:xfrm rot="5400000">
            <a:off x="2408644" y="3169304"/>
            <a:ext cx="457470" cy="615077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0C1EA0-E7D7-17A8-93D2-143BD5FC1BAC}"/>
              </a:ext>
            </a:extLst>
          </p:cNvPr>
          <p:cNvSpPr txBox="1">
            <a:spLocks/>
          </p:cNvSpPr>
          <p:nvPr/>
        </p:nvSpPr>
        <p:spPr>
          <a:xfrm>
            <a:off x="4292249" y="1325356"/>
            <a:ext cx="701979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</a:rPr>
              <a:t>Utilizzo</a:t>
            </a:r>
            <a:r>
              <a:rPr lang="en-US" b="1" dirty="0">
                <a:solidFill>
                  <a:schemeClr val="bg1"/>
                </a:solidFill>
              </a:rPr>
              <a:t> di </a:t>
            </a:r>
            <a:r>
              <a:rPr lang="en-US" b="1" dirty="0" err="1">
                <a:solidFill>
                  <a:schemeClr val="bg1"/>
                </a:solidFill>
              </a:rPr>
              <a:t>Github</a:t>
            </a:r>
            <a:r>
              <a:rPr lang="en-US" b="1" dirty="0">
                <a:solidFill>
                  <a:schemeClr val="bg1"/>
                </a:solidFill>
              </a:rPr>
              <a:t> (</a:t>
            </a:r>
            <a:r>
              <a:rPr lang="en-US" b="1" dirty="0" err="1">
                <a:solidFill>
                  <a:schemeClr val="bg1"/>
                </a:solidFill>
              </a:rPr>
              <a:t>almeno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inizialmente</a:t>
            </a:r>
            <a:r>
              <a:rPr lang="en-US" b="1" dirty="0">
                <a:solidFill>
                  <a:schemeClr val="bg1"/>
                </a:solidFill>
              </a:rPr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Realizzazione</a:t>
            </a:r>
            <a:r>
              <a:rPr lang="en-US" b="1" dirty="0">
                <a:solidFill>
                  <a:schemeClr val="bg1"/>
                </a:solidFill>
              </a:rPr>
              <a:t> del </a:t>
            </a:r>
            <a:r>
              <a:rPr lang="en-US" b="1" dirty="0" err="1">
                <a:solidFill>
                  <a:schemeClr val="bg1"/>
                </a:solidFill>
              </a:rPr>
              <a:t>diagramma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delle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classi</a:t>
            </a:r>
            <a:endParaRPr lang="en-US" b="1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Capire</a:t>
            </a:r>
            <a:r>
              <a:rPr lang="en-US" b="1" dirty="0">
                <a:solidFill>
                  <a:schemeClr val="bg1"/>
                </a:solidFill>
              </a:rPr>
              <a:t> il </a:t>
            </a:r>
            <a:r>
              <a:rPr lang="en-US" b="1" dirty="0" err="1">
                <a:solidFill>
                  <a:schemeClr val="bg1"/>
                </a:solidFill>
              </a:rPr>
              <a:t>funzionamento</a:t>
            </a:r>
            <a:r>
              <a:rPr lang="en-US" b="1" dirty="0">
                <a:solidFill>
                  <a:schemeClr val="bg1"/>
                </a:solidFill>
              </a:rPr>
              <a:t> di </a:t>
            </a:r>
            <a:r>
              <a:rPr lang="en-US" b="1" dirty="0" err="1">
                <a:solidFill>
                  <a:schemeClr val="bg1"/>
                </a:solidFill>
              </a:rPr>
              <a:t>jooq</a:t>
            </a:r>
            <a:endParaRPr lang="en-US" b="1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Gestire</a:t>
            </a:r>
            <a:r>
              <a:rPr lang="en-US" b="1" dirty="0">
                <a:solidFill>
                  <a:schemeClr val="bg1"/>
                </a:solidFill>
              </a:rPr>
              <a:t> le </a:t>
            </a:r>
            <a:r>
              <a:rPr lang="en-US" b="1" dirty="0" err="1">
                <a:solidFill>
                  <a:schemeClr val="bg1"/>
                </a:solidFill>
              </a:rPr>
              <a:t>numerose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classi</a:t>
            </a:r>
            <a:r>
              <a:rPr lang="en-US" b="1" dirty="0">
                <a:solidFill>
                  <a:schemeClr val="bg1"/>
                </a:solidFill>
              </a:rPr>
              <a:t> di </a:t>
            </a:r>
            <a:r>
              <a:rPr lang="en-US" b="1" dirty="0" err="1">
                <a:solidFill>
                  <a:schemeClr val="bg1"/>
                </a:solidFill>
              </a:rPr>
              <a:t>collegamento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tra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logica</a:t>
            </a:r>
            <a:r>
              <a:rPr lang="en-US" b="1" dirty="0">
                <a:solidFill>
                  <a:schemeClr val="bg1"/>
                </a:solidFill>
              </a:rPr>
              <a:t> e </a:t>
            </a:r>
            <a:r>
              <a:rPr lang="en-US" b="1" dirty="0" err="1">
                <a:solidFill>
                  <a:schemeClr val="bg1"/>
                </a:solidFill>
              </a:rPr>
              <a:t>gui</a:t>
            </a:r>
            <a:endParaRPr lang="en-US" b="1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Rispettare</a:t>
            </a:r>
            <a:r>
              <a:rPr lang="en-US" b="1" dirty="0">
                <a:solidFill>
                  <a:schemeClr val="bg1"/>
                </a:solidFill>
              </a:rPr>
              <a:t> la </a:t>
            </a:r>
            <a:r>
              <a:rPr lang="en-US" b="1" dirty="0" err="1">
                <a:solidFill>
                  <a:schemeClr val="bg1"/>
                </a:solidFill>
              </a:rPr>
              <a:t>variante</a:t>
            </a:r>
            <a:r>
              <a:rPr lang="en-US" b="1" dirty="0">
                <a:solidFill>
                  <a:schemeClr val="bg1"/>
                </a:solidFill>
              </a:rPr>
              <a:t> del </a:t>
            </a:r>
            <a:r>
              <a:rPr lang="en-US" b="1" dirty="0" err="1">
                <a:solidFill>
                  <a:schemeClr val="bg1"/>
                </a:solidFill>
              </a:rPr>
              <a:t>modello</a:t>
            </a:r>
            <a:r>
              <a:rPr lang="en-US" b="1" dirty="0">
                <a:solidFill>
                  <a:schemeClr val="bg1"/>
                </a:solidFill>
              </a:rPr>
              <a:t> MVC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Gestione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delle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tabelle</a:t>
            </a:r>
            <a:endParaRPr lang="en-US" b="1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Creare</a:t>
            </a:r>
            <a:r>
              <a:rPr lang="en-US" b="1" dirty="0">
                <a:solidFill>
                  <a:schemeClr val="bg1"/>
                </a:solidFill>
              </a:rPr>
              <a:t> un </a:t>
            </a:r>
            <a:r>
              <a:rPr lang="en-US" b="1" dirty="0" err="1">
                <a:solidFill>
                  <a:schemeClr val="bg1"/>
                </a:solidFill>
              </a:rPr>
              <a:t>tema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unico</a:t>
            </a:r>
            <a:r>
              <a:rPr lang="en-US" b="1" dirty="0">
                <a:solidFill>
                  <a:schemeClr val="bg1"/>
                </a:solidFill>
              </a:rPr>
              <a:t> per </a:t>
            </a:r>
            <a:r>
              <a:rPr lang="en-US" b="1" dirty="0" err="1">
                <a:solidFill>
                  <a:schemeClr val="bg1"/>
                </a:solidFill>
              </a:rPr>
              <a:t>rendere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omogenei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colori</a:t>
            </a:r>
            <a:r>
              <a:rPr lang="en-US" b="1" dirty="0">
                <a:solidFill>
                  <a:schemeClr val="bg1"/>
                </a:solidFill>
              </a:rPr>
              <a:t> e font </a:t>
            </a:r>
            <a:r>
              <a:rPr lang="en-US" b="1" dirty="0" err="1">
                <a:solidFill>
                  <a:schemeClr val="bg1"/>
                </a:solidFill>
              </a:rPr>
              <a:t>dell’app</a:t>
            </a:r>
            <a:r>
              <a:rPr lang="en-US" b="1" dirty="0">
                <a:solidFill>
                  <a:schemeClr val="bg1"/>
                </a:solidFill>
              </a:rPr>
              <a:t> con il logo </a:t>
            </a:r>
            <a:r>
              <a:rPr lang="en-US" b="1" dirty="0" err="1">
                <a:solidFill>
                  <a:schemeClr val="bg1"/>
                </a:solidFill>
              </a:rPr>
              <a:t>creato</a:t>
            </a:r>
            <a:endParaRPr lang="en-US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575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con angoli arrotondati 13">
            <a:hlinkClick r:id="rId2" action="ppaction://hlinksldjump"/>
            <a:extLst>
              <a:ext uri="{FF2B5EF4-FFF2-40B4-BE49-F238E27FC236}">
                <a16:creationId xmlns:a16="http://schemas.microsoft.com/office/drawing/2014/main" id="{DBE0E444-593C-FFE8-FD57-3FD6F5063470}"/>
              </a:ext>
            </a:extLst>
          </p:cNvPr>
          <p:cNvSpPr/>
          <p:nvPr/>
        </p:nvSpPr>
        <p:spPr>
          <a:xfrm>
            <a:off x="1702186" y="5387863"/>
            <a:ext cx="2631818" cy="889348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SOFTWARE</a:t>
            </a:r>
          </a:p>
          <a:p>
            <a:pPr algn="ctr"/>
            <a:r>
              <a:rPr lang="it-IT" sz="1600" dirty="0"/>
              <a:t>      CONFIGURATION</a:t>
            </a:r>
          </a:p>
          <a:p>
            <a:pPr algn="ctr"/>
            <a:r>
              <a:rPr lang="it-IT" sz="1600" dirty="0"/>
              <a:t>     MANAGEMENT </a:t>
            </a:r>
          </a:p>
        </p:txBody>
      </p:sp>
      <p:sp>
        <p:nvSpPr>
          <p:cNvPr id="15" name="Rettangolo con angoli arrotondati 14">
            <a:hlinkClick r:id="rId3" action="ppaction://hlinksldjump"/>
            <a:extLst>
              <a:ext uri="{FF2B5EF4-FFF2-40B4-BE49-F238E27FC236}">
                <a16:creationId xmlns:a16="http://schemas.microsoft.com/office/drawing/2014/main" id="{072D94BF-D02A-1896-9A9B-EC0D79A7C44F}"/>
              </a:ext>
            </a:extLst>
          </p:cNvPr>
          <p:cNvSpPr/>
          <p:nvPr/>
        </p:nvSpPr>
        <p:spPr>
          <a:xfrm>
            <a:off x="179540" y="4230753"/>
            <a:ext cx="2631817" cy="889348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    PARADIGMI </a:t>
            </a:r>
          </a:p>
          <a:p>
            <a:pPr algn="ctr"/>
            <a:r>
              <a:rPr lang="it-IT" dirty="0"/>
              <a:t>     E</a:t>
            </a:r>
          </a:p>
          <a:p>
            <a:pPr algn="ctr"/>
            <a:r>
              <a:rPr lang="it-IT" dirty="0"/>
              <a:t>   TOOLS</a:t>
            </a:r>
          </a:p>
        </p:txBody>
      </p:sp>
      <p:sp>
        <p:nvSpPr>
          <p:cNvPr id="16" name="Rettangolo con angoli arrotondati 15">
            <a:hlinkClick r:id="rId4" action="ppaction://hlinksldjump"/>
            <a:extLst>
              <a:ext uri="{FF2B5EF4-FFF2-40B4-BE49-F238E27FC236}">
                <a16:creationId xmlns:a16="http://schemas.microsoft.com/office/drawing/2014/main" id="{642F4C7D-2971-0AAA-D3DA-A46ACFCE756E}"/>
              </a:ext>
            </a:extLst>
          </p:cNvPr>
          <p:cNvSpPr/>
          <p:nvPr/>
        </p:nvSpPr>
        <p:spPr>
          <a:xfrm>
            <a:off x="1702190" y="707624"/>
            <a:ext cx="2631814" cy="889348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INTRODUZIONE</a:t>
            </a:r>
          </a:p>
        </p:txBody>
      </p:sp>
      <p:sp>
        <p:nvSpPr>
          <p:cNvPr id="17" name="Rettangolo con angoli arrotondati 16">
            <a:hlinkClick r:id="rId5" action="ppaction://hlinksldjump"/>
            <a:extLst>
              <a:ext uri="{FF2B5EF4-FFF2-40B4-BE49-F238E27FC236}">
                <a16:creationId xmlns:a16="http://schemas.microsoft.com/office/drawing/2014/main" id="{9A682F2B-B171-1EFA-647F-60BCCB3B7F8E}"/>
              </a:ext>
            </a:extLst>
          </p:cNvPr>
          <p:cNvSpPr/>
          <p:nvPr/>
        </p:nvSpPr>
        <p:spPr>
          <a:xfrm>
            <a:off x="1702189" y="1833583"/>
            <a:ext cx="2631815" cy="889348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OBIETTIVO</a:t>
            </a:r>
          </a:p>
        </p:txBody>
      </p:sp>
      <p:sp>
        <p:nvSpPr>
          <p:cNvPr id="18" name="Rettangolo con angoli arrotondati 17">
            <a:hlinkClick r:id="rId6" action="ppaction://hlinksldjump"/>
            <a:extLst>
              <a:ext uri="{FF2B5EF4-FFF2-40B4-BE49-F238E27FC236}">
                <a16:creationId xmlns:a16="http://schemas.microsoft.com/office/drawing/2014/main" id="{A3F75A20-A063-B14A-4BFB-E48A38E8C5E1}"/>
              </a:ext>
            </a:extLst>
          </p:cNvPr>
          <p:cNvSpPr/>
          <p:nvPr/>
        </p:nvSpPr>
        <p:spPr>
          <a:xfrm>
            <a:off x="1702189" y="3032168"/>
            <a:ext cx="2631816" cy="889348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DIFFICOLT</a:t>
            </a:r>
            <a:r>
              <a:rPr lang="it-IT" cap="all" dirty="0"/>
              <a:t>à</a:t>
            </a:r>
            <a:r>
              <a:rPr lang="it-IT" dirty="0"/>
              <a:t>        INCONTRATE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6D919EB4-CF74-57F5-BDD4-E46ED11E636A}"/>
              </a:ext>
            </a:extLst>
          </p:cNvPr>
          <p:cNvSpPr/>
          <p:nvPr/>
        </p:nvSpPr>
        <p:spPr>
          <a:xfrm>
            <a:off x="2329841" y="275573"/>
            <a:ext cx="9682619" cy="6450905"/>
          </a:xfrm>
          <a:prstGeom prst="roundRect">
            <a:avLst>
              <a:gd name="adj" fmla="val 6878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riangolo isoscele 7">
            <a:extLst>
              <a:ext uri="{FF2B5EF4-FFF2-40B4-BE49-F238E27FC236}">
                <a16:creationId xmlns:a16="http://schemas.microsoft.com/office/drawing/2014/main" id="{BDBE6600-29D9-DA51-8389-38526CAE0799}"/>
              </a:ext>
            </a:extLst>
          </p:cNvPr>
          <p:cNvSpPr/>
          <p:nvPr/>
        </p:nvSpPr>
        <p:spPr>
          <a:xfrm rot="5400000">
            <a:off x="2408644" y="4367889"/>
            <a:ext cx="457470" cy="615077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00D071DB-2CF1-38F1-9A5F-2A23C95DABB8}"/>
              </a:ext>
            </a:extLst>
          </p:cNvPr>
          <p:cNvSpPr txBox="1">
            <a:spLocks/>
          </p:cNvSpPr>
          <p:nvPr/>
        </p:nvSpPr>
        <p:spPr>
          <a:xfrm>
            <a:off x="3630224" y="1596972"/>
            <a:ext cx="76969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Programmazione: Programmazione ad oggetti</a:t>
            </a:r>
          </a:p>
          <a:p>
            <a:r>
              <a:rPr lang="it-IT" dirty="0">
                <a:solidFill>
                  <a:schemeClr val="bg1"/>
                </a:solidFill>
              </a:rPr>
              <a:t>Modellazione: Diagrammi UML</a:t>
            </a:r>
          </a:p>
          <a:p>
            <a:endParaRPr lang="it-IT" dirty="0">
              <a:solidFill>
                <a:schemeClr val="bg1"/>
              </a:solidFill>
            </a:endParaRPr>
          </a:p>
          <a:p>
            <a:r>
              <a:rPr lang="it-IT" dirty="0">
                <a:solidFill>
                  <a:schemeClr val="bg1"/>
                </a:solidFill>
              </a:rPr>
              <a:t>Java, </a:t>
            </a:r>
            <a:r>
              <a:rPr lang="it-IT" dirty="0" err="1">
                <a:solidFill>
                  <a:schemeClr val="bg1"/>
                </a:solidFill>
              </a:rPr>
              <a:t>Markdown</a:t>
            </a:r>
            <a:r>
              <a:rPr lang="it-IT" dirty="0">
                <a:solidFill>
                  <a:schemeClr val="bg1"/>
                </a:solidFill>
              </a:rPr>
              <a:t>, SQL</a:t>
            </a:r>
          </a:p>
          <a:p>
            <a:endParaRPr lang="it-IT" dirty="0">
              <a:solidFill>
                <a:schemeClr val="bg1"/>
              </a:solidFill>
            </a:endParaRPr>
          </a:p>
          <a:p>
            <a:r>
              <a:rPr lang="it-IT" dirty="0">
                <a:solidFill>
                  <a:schemeClr val="bg1"/>
                </a:solidFill>
              </a:rPr>
              <a:t>Eclipse IDE , </a:t>
            </a:r>
            <a:r>
              <a:rPr lang="it-IT" dirty="0" err="1">
                <a:solidFill>
                  <a:schemeClr val="bg1"/>
                </a:solidFill>
              </a:rPr>
              <a:t>StarUML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Github</a:t>
            </a:r>
            <a:r>
              <a:rPr lang="it-IT" dirty="0">
                <a:solidFill>
                  <a:schemeClr val="bg1"/>
                </a:solidFill>
              </a:rPr>
              <a:t>/</a:t>
            </a:r>
            <a:r>
              <a:rPr lang="it-IT" dirty="0" err="1">
                <a:solidFill>
                  <a:schemeClr val="bg1"/>
                </a:solidFill>
              </a:rPr>
              <a:t>Github</a:t>
            </a:r>
            <a:r>
              <a:rPr lang="it-IT" dirty="0">
                <a:solidFill>
                  <a:schemeClr val="bg1"/>
                </a:solidFill>
              </a:rPr>
              <a:t> Desktop,</a:t>
            </a:r>
          </a:p>
          <a:p>
            <a:r>
              <a:rPr lang="it-IT" dirty="0" err="1">
                <a:solidFill>
                  <a:schemeClr val="bg1"/>
                </a:solidFill>
              </a:rPr>
              <a:t>draw.io</a:t>
            </a:r>
            <a:r>
              <a:rPr lang="it-IT" dirty="0">
                <a:solidFill>
                  <a:schemeClr val="bg1"/>
                </a:solidFill>
              </a:rPr>
              <a:t>, Window Builder, </a:t>
            </a:r>
            <a:r>
              <a:rPr lang="it-IT" dirty="0" err="1">
                <a:solidFill>
                  <a:schemeClr val="bg1"/>
                </a:solidFill>
              </a:rPr>
              <a:t>Db</a:t>
            </a:r>
            <a:r>
              <a:rPr lang="it-IT" dirty="0">
                <a:solidFill>
                  <a:schemeClr val="bg1"/>
                </a:solidFill>
              </a:rPr>
              <a:t> browser.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7563D69-4496-C0E1-5FBC-B430E27EEC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5098" y1="33613" x2="45098" y2="336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30224" y="1373517"/>
            <a:ext cx="971550" cy="11334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655317BD-2122-DD64-B2EA-F06926EE9D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backgroundMark x1="64423" y1="18478" x2="64423" y2="18478"/>
                        <a14:backgroundMark x1="18269" y1="40217" x2="18269" y2="402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11174" y="2768481"/>
            <a:ext cx="990600" cy="8763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80D17EF-98CD-AF43-44CD-29FE1284C3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72569" y="3836092"/>
            <a:ext cx="107632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62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con angoli arrotondati 13">
            <a:hlinkClick r:id="rId2" action="ppaction://hlinksldjump"/>
            <a:extLst>
              <a:ext uri="{FF2B5EF4-FFF2-40B4-BE49-F238E27FC236}">
                <a16:creationId xmlns:a16="http://schemas.microsoft.com/office/drawing/2014/main" id="{DBE0E444-593C-FFE8-FD57-3FD6F5063470}"/>
              </a:ext>
            </a:extLst>
          </p:cNvPr>
          <p:cNvSpPr/>
          <p:nvPr/>
        </p:nvSpPr>
        <p:spPr>
          <a:xfrm>
            <a:off x="179540" y="5387863"/>
            <a:ext cx="2631818" cy="889348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SOFTWARE</a:t>
            </a:r>
          </a:p>
          <a:p>
            <a:pPr algn="ctr"/>
            <a:r>
              <a:rPr lang="it-IT" sz="1600" dirty="0"/>
              <a:t>      CONFIGURATION</a:t>
            </a:r>
          </a:p>
          <a:p>
            <a:pPr algn="ctr"/>
            <a:r>
              <a:rPr lang="it-IT" sz="1600" dirty="0"/>
              <a:t>     MANAGEMENT </a:t>
            </a:r>
          </a:p>
        </p:txBody>
      </p:sp>
      <p:sp>
        <p:nvSpPr>
          <p:cNvPr id="15" name="Rettangolo con angoli arrotondati 14">
            <a:hlinkClick r:id="rId3" action="ppaction://hlinksldjump"/>
            <a:extLst>
              <a:ext uri="{FF2B5EF4-FFF2-40B4-BE49-F238E27FC236}">
                <a16:creationId xmlns:a16="http://schemas.microsoft.com/office/drawing/2014/main" id="{072D94BF-D02A-1896-9A9B-EC0D79A7C44F}"/>
              </a:ext>
            </a:extLst>
          </p:cNvPr>
          <p:cNvSpPr/>
          <p:nvPr/>
        </p:nvSpPr>
        <p:spPr>
          <a:xfrm>
            <a:off x="1702189" y="4230753"/>
            <a:ext cx="2631817" cy="889348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    PARADIGMI </a:t>
            </a:r>
          </a:p>
          <a:p>
            <a:pPr algn="ctr"/>
            <a:r>
              <a:rPr lang="it-IT" dirty="0"/>
              <a:t>     E</a:t>
            </a:r>
          </a:p>
          <a:p>
            <a:pPr algn="ctr"/>
            <a:r>
              <a:rPr lang="it-IT" dirty="0"/>
              <a:t>   TOOLS</a:t>
            </a:r>
          </a:p>
        </p:txBody>
      </p:sp>
      <p:sp>
        <p:nvSpPr>
          <p:cNvPr id="16" name="Rettangolo con angoli arrotondati 15">
            <a:hlinkClick r:id="rId4" action="ppaction://hlinksldjump"/>
            <a:extLst>
              <a:ext uri="{FF2B5EF4-FFF2-40B4-BE49-F238E27FC236}">
                <a16:creationId xmlns:a16="http://schemas.microsoft.com/office/drawing/2014/main" id="{642F4C7D-2971-0AAA-D3DA-A46ACFCE756E}"/>
              </a:ext>
            </a:extLst>
          </p:cNvPr>
          <p:cNvSpPr/>
          <p:nvPr/>
        </p:nvSpPr>
        <p:spPr>
          <a:xfrm>
            <a:off x="1702190" y="707624"/>
            <a:ext cx="2631814" cy="889348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INTRODUZIONE</a:t>
            </a:r>
          </a:p>
        </p:txBody>
      </p:sp>
      <p:sp>
        <p:nvSpPr>
          <p:cNvPr id="17" name="Rettangolo con angoli arrotondati 16">
            <a:hlinkClick r:id="rId5" action="ppaction://hlinksldjump"/>
            <a:extLst>
              <a:ext uri="{FF2B5EF4-FFF2-40B4-BE49-F238E27FC236}">
                <a16:creationId xmlns:a16="http://schemas.microsoft.com/office/drawing/2014/main" id="{9A682F2B-B171-1EFA-647F-60BCCB3B7F8E}"/>
              </a:ext>
            </a:extLst>
          </p:cNvPr>
          <p:cNvSpPr/>
          <p:nvPr/>
        </p:nvSpPr>
        <p:spPr>
          <a:xfrm>
            <a:off x="1702189" y="1833583"/>
            <a:ext cx="2631815" cy="889348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OBIETTIVO</a:t>
            </a:r>
          </a:p>
        </p:txBody>
      </p:sp>
      <p:sp>
        <p:nvSpPr>
          <p:cNvPr id="18" name="Rettangolo con angoli arrotondati 17">
            <a:hlinkClick r:id="rId6" action="ppaction://hlinksldjump"/>
            <a:extLst>
              <a:ext uri="{FF2B5EF4-FFF2-40B4-BE49-F238E27FC236}">
                <a16:creationId xmlns:a16="http://schemas.microsoft.com/office/drawing/2014/main" id="{A3F75A20-A063-B14A-4BFB-E48A38E8C5E1}"/>
              </a:ext>
            </a:extLst>
          </p:cNvPr>
          <p:cNvSpPr/>
          <p:nvPr/>
        </p:nvSpPr>
        <p:spPr>
          <a:xfrm>
            <a:off x="1702189" y="3032168"/>
            <a:ext cx="2631816" cy="889348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DIFFICOLT</a:t>
            </a:r>
            <a:r>
              <a:rPr lang="it-IT" cap="all" dirty="0"/>
              <a:t>à</a:t>
            </a:r>
            <a:r>
              <a:rPr lang="it-IT" dirty="0"/>
              <a:t>        INCONTRATE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6D919EB4-CF74-57F5-BDD4-E46ED11E636A}"/>
              </a:ext>
            </a:extLst>
          </p:cNvPr>
          <p:cNvSpPr/>
          <p:nvPr/>
        </p:nvSpPr>
        <p:spPr>
          <a:xfrm>
            <a:off x="2329841" y="275573"/>
            <a:ext cx="9682619" cy="6450905"/>
          </a:xfrm>
          <a:prstGeom prst="roundRect">
            <a:avLst>
              <a:gd name="adj" fmla="val 6878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riangolo isoscele 7">
            <a:extLst>
              <a:ext uri="{FF2B5EF4-FFF2-40B4-BE49-F238E27FC236}">
                <a16:creationId xmlns:a16="http://schemas.microsoft.com/office/drawing/2014/main" id="{BDBE6600-29D9-DA51-8389-38526CAE0799}"/>
              </a:ext>
            </a:extLst>
          </p:cNvPr>
          <p:cNvSpPr/>
          <p:nvPr/>
        </p:nvSpPr>
        <p:spPr>
          <a:xfrm rot="5400000">
            <a:off x="2408644" y="5524999"/>
            <a:ext cx="457470" cy="615077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4FB50-F8A3-AD2D-8DCB-8BCFF669C5E7}"/>
              </a:ext>
            </a:extLst>
          </p:cNvPr>
          <p:cNvSpPr txBox="1">
            <a:spLocks/>
          </p:cNvSpPr>
          <p:nvPr/>
        </p:nvSpPr>
        <p:spPr>
          <a:xfrm>
            <a:off x="4496842" y="3989430"/>
            <a:ext cx="1653437" cy="753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GitHub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9EC11A2-4AB1-05D7-102A-1EBDC4797D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50" b="89552" l="5766" r="89985">
                        <a14:foregroundMark x1="12443" y1="37811" x2="12443" y2="37811"/>
                        <a14:foregroundMark x1="12443" y1="29353" x2="12443" y2="29353"/>
                        <a14:foregroundMark x1="11836" y1="22388" x2="11836" y2="17413"/>
                        <a14:foregroundMark x1="5766" y1="40796" x2="5766" y2="40796"/>
                        <a14:foregroundMark x1="11077" y1="75622" x2="11077" y2="75622"/>
                        <a14:foregroundMark x1="79970" y1="27363" x2="79970" y2="273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96842" y="2074905"/>
            <a:ext cx="6276975" cy="191452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D916917-2538-FDE5-C08B-2113AC5F5313}"/>
              </a:ext>
            </a:extLst>
          </p:cNvPr>
          <p:cNvSpPr txBox="1"/>
          <p:nvPr/>
        </p:nvSpPr>
        <p:spPr>
          <a:xfrm>
            <a:off x="7405491" y="4002955"/>
            <a:ext cx="33517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Issues, </a:t>
            </a:r>
            <a:r>
              <a:rPr lang="it-IT" sz="2400" dirty="0" err="1">
                <a:solidFill>
                  <a:schemeClr val="bg1"/>
                </a:solidFill>
              </a:rPr>
              <a:t>branches</a:t>
            </a:r>
            <a:r>
              <a:rPr lang="it-IT" sz="2400" dirty="0">
                <a:solidFill>
                  <a:schemeClr val="bg1"/>
                </a:solidFill>
              </a:rPr>
              <a:t>, pull </a:t>
            </a:r>
            <a:r>
              <a:rPr lang="it-IT" sz="2400" dirty="0" err="1">
                <a:solidFill>
                  <a:schemeClr val="bg1"/>
                </a:solidFill>
              </a:rPr>
              <a:t>request</a:t>
            </a:r>
            <a:endParaRPr lang="it-IT" sz="2400" dirty="0">
              <a:solidFill>
                <a:schemeClr val="bg1"/>
              </a:solidFill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67074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con angoli arrotondati 16">
            <a:hlinkClick r:id="rId2" action="ppaction://hlinksldjump"/>
            <a:extLst>
              <a:ext uri="{FF2B5EF4-FFF2-40B4-BE49-F238E27FC236}">
                <a16:creationId xmlns:a16="http://schemas.microsoft.com/office/drawing/2014/main" id="{9A682F2B-B171-1EFA-647F-60BCCB3B7F8E}"/>
              </a:ext>
            </a:extLst>
          </p:cNvPr>
          <p:cNvSpPr/>
          <p:nvPr/>
        </p:nvSpPr>
        <p:spPr>
          <a:xfrm>
            <a:off x="1702189" y="1833583"/>
            <a:ext cx="2631815" cy="889348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REQUISITI</a:t>
            </a:r>
          </a:p>
        </p:txBody>
      </p:sp>
      <p:sp>
        <p:nvSpPr>
          <p:cNvPr id="18" name="Rettangolo con angoli arrotondati 17">
            <a:hlinkClick r:id="rId3" action="ppaction://hlinksldjump"/>
            <a:extLst>
              <a:ext uri="{FF2B5EF4-FFF2-40B4-BE49-F238E27FC236}">
                <a16:creationId xmlns:a16="http://schemas.microsoft.com/office/drawing/2014/main" id="{A3F75A20-A063-B14A-4BFB-E48A38E8C5E1}"/>
              </a:ext>
            </a:extLst>
          </p:cNvPr>
          <p:cNvSpPr/>
          <p:nvPr/>
        </p:nvSpPr>
        <p:spPr>
          <a:xfrm>
            <a:off x="1702189" y="3032168"/>
            <a:ext cx="2631816" cy="889348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ARCHITETTURA </a:t>
            </a:r>
          </a:p>
        </p:txBody>
      </p:sp>
      <p:sp>
        <p:nvSpPr>
          <p:cNvPr id="15" name="Rettangolo con angoli arrotondati 14">
            <a:hlinkClick r:id="rId4" action="ppaction://hlinksldjump"/>
            <a:extLst>
              <a:ext uri="{FF2B5EF4-FFF2-40B4-BE49-F238E27FC236}">
                <a16:creationId xmlns:a16="http://schemas.microsoft.com/office/drawing/2014/main" id="{072D94BF-D02A-1896-9A9B-EC0D79A7C44F}"/>
              </a:ext>
            </a:extLst>
          </p:cNvPr>
          <p:cNvSpPr/>
          <p:nvPr/>
        </p:nvSpPr>
        <p:spPr>
          <a:xfrm>
            <a:off x="1702189" y="4230753"/>
            <a:ext cx="2631817" cy="889348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DESIGN     </a:t>
            </a:r>
          </a:p>
          <a:p>
            <a:pPr algn="ctr"/>
            <a:r>
              <a:rPr lang="it-IT" dirty="0"/>
              <a:t> PATTERN</a:t>
            </a:r>
          </a:p>
        </p:txBody>
      </p:sp>
      <p:sp>
        <p:nvSpPr>
          <p:cNvPr id="14" name="Rettangolo con angoli arrotondati 13">
            <a:hlinkClick r:id="rId5" action="ppaction://hlinksldjump"/>
            <a:extLst>
              <a:ext uri="{FF2B5EF4-FFF2-40B4-BE49-F238E27FC236}">
                <a16:creationId xmlns:a16="http://schemas.microsoft.com/office/drawing/2014/main" id="{DBE0E444-593C-FFE8-FD57-3FD6F5063470}"/>
              </a:ext>
            </a:extLst>
          </p:cNvPr>
          <p:cNvSpPr/>
          <p:nvPr/>
        </p:nvSpPr>
        <p:spPr>
          <a:xfrm>
            <a:off x="1702186" y="5387863"/>
            <a:ext cx="2631818" cy="889348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       </a:t>
            </a:r>
            <a:r>
              <a:rPr lang="it-IT" sz="1600" dirty="0"/>
              <a:t>IMPLEMENTAZIONE</a:t>
            </a:r>
          </a:p>
        </p:txBody>
      </p:sp>
      <p:sp>
        <p:nvSpPr>
          <p:cNvPr id="16" name="Rettangolo con angoli arrotondati 15">
            <a:hlinkClick r:id="rId6" action="ppaction://hlinksldjump"/>
            <a:extLst>
              <a:ext uri="{FF2B5EF4-FFF2-40B4-BE49-F238E27FC236}">
                <a16:creationId xmlns:a16="http://schemas.microsoft.com/office/drawing/2014/main" id="{642F4C7D-2971-0AAA-D3DA-A46ACFCE756E}"/>
              </a:ext>
            </a:extLst>
          </p:cNvPr>
          <p:cNvSpPr/>
          <p:nvPr/>
        </p:nvSpPr>
        <p:spPr>
          <a:xfrm>
            <a:off x="179540" y="702434"/>
            <a:ext cx="2631814" cy="889348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SOFTWARE </a:t>
            </a:r>
          </a:p>
          <a:p>
            <a:pPr algn="ctr"/>
            <a:r>
              <a:rPr lang="it-IT" dirty="0"/>
              <a:t>LIFE</a:t>
            </a:r>
          </a:p>
          <a:p>
            <a:pPr algn="ctr"/>
            <a:r>
              <a:rPr lang="it-IT" dirty="0"/>
              <a:t> CYCLE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6D919EB4-CF74-57F5-BDD4-E46ED11E636A}"/>
              </a:ext>
            </a:extLst>
          </p:cNvPr>
          <p:cNvSpPr/>
          <p:nvPr/>
        </p:nvSpPr>
        <p:spPr>
          <a:xfrm>
            <a:off x="2329841" y="275573"/>
            <a:ext cx="9682619" cy="6450905"/>
          </a:xfrm>
          <a:prstGeom prst="roundRect">
            <a:avLst>
              <a:gd name="adj" fmla="val 6878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riangolo isoscele 7">
            <a:extLst>
              <a:ext uri="{FF2B5EF4-FFF2-40B4-BE49-F238E27FC236}">
                <a16:creationId xmlns:a16="http://schemas.microsoft.com/office/drawing/2014/main" id="{BDBE6600-29D9-DA51-8389-38526CAE0799}"/>
              </a:ext>
            </a:extLst>
          </p:cNvPr>
          <p:cNvSpPr/>
          <p:nvPr/>
        </p:nvSpPr>
        <p:spPr>
          <a:xfrm rot="5400000">
            <a:off x="2408643" y="888862"/>
            <a:ext cx="457470" cy="61507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92B89E5A-43AF-DE2F-C070-23FC9EDCEEF3}"/>
              </a:ext>
            </a:extLst>
          </p:cNvPr>
          <p:cNvSpPr txBox="1">
            <a:spLocks/>
          </p:cNvSpPr>
          <p:nvPr/>
        </p:nvSpPr>
        <p:spPr>
          <a:xfrm>
            <a:off x="4096010" y="967665"/>
            <a:ext cx="661374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dirty="0">
                <a:solidFill>
                  <a:schemeClr val="bg1"/>
                </a:solidFill>
              </a:rPr>
              <a:t>METODO SCRUM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</a:rPr>
              <a:t>Analisi requisiti</a:t>
            </a:r>
            <a:r>
              <a:rPr lang="it-IT" dirty="0">
                <a:solidFill>
                  <a:schemeClr val="bg1"/>
                </a:solidFill>
              </a:rPr>
              <a:t>: esigenze e specifiche software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</a:rPr>
              <a:t>Progettazione:</a:t>
            </a:r>
            <a:r>
              <a:rPr lang="it-IT" dirty="0">
                <a:solidFill>
                  <a:schemeClr val="bg1"/>
                </a:solidFill>
              </a:rPr>
              <a:t> creazione di una soluzione per il soddisfacimento requisiti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</a:rPr>
              <a:t>Sviluppo: </a:t>
            </a:r>
            <a:r>
              <a:rPr lang="it-IT" dirty="0">
                <a:solidFill>
                  <a:schemeClr val="bg1"/>
                </a:solidFill>
              </a:rPr>
              <a:t>implementazione e scrittura del codice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</a:rPr>
              <a:t>Testing:</a:t>
            </a:r>
            <a:r>
              <a:rPr lang="it-IT" dirty="0">
                <a:solidFill>
                  <a:schemeClr val="bg1"/>
                </a:solidFill>
              </a:rPr>
              <a:t> test delle parti principali del codice</a:t>
            </a:r>
          </a:p>
          <a:p>
            <a:endParaRPr lang="it-IT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D961CCB-D6EE-757F-E852-9B31CA8ED2A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6037"/>
          <a:stretch/>
        </p:blipFill>
        <p:spPr>
          <a:xfrm>
            <a:off x="5164292" y="3676822"/>
            <a:ext cx="4013715" cy="233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4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con angoli arrotondati 13">
            <a:hlinkClick r:id="rId2" action="ppaction://hlinksldjump"/>
            <a:extLst>
              <a:ext uri="{FF2B5EF4-FFF2-40B4-BE49-F238E27FC236}">
                <a16:creationId xmlns:a16="http://schemas.microsoft.com/office/drawing/2014/main" id="{DBE0E444-593C-FFE8-FD57-3FD6F5063470}"/>
              </a:ext>
            </a:extLst>
          </p:cNvPr>
          <p:cNvSpPr/>
          <p:nvPr/>
        </p:nvSpPr>
        <p:spPr>
          <a:xfrm>
            <a:off x="1702186" y="5387863"/>
            <a:ext cx="2631818" cy="889348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      </a:t>
            </a:r>
            <a:r>
              <a:rPr lang="it-IT" sz="1600" dirty="0"/>
              <a:t>IMPLEMENTAZIONE</a:t>
            </a:r>
          </a:p>
        </p:txBody>
      </p:sp>
      <p:sp>
        <p:nvSpPr>
          <p:cNvPr id="17" name="Rettangolo con angoli arrotondati 16">
            <a:hlinkClick r:id="rId3" action="ppaction://hlinksldjump"/>
            <a:extLst>
              <a:ext uri="{FF2B5EF4-FFF2-40B4-BE49-F238E27FC236}">
                <a16:creationId xmlns:a16="http://schemas.microsoft.com/office/drawing/2014/main" id="{9A682F2B-B171-1EFA-647F-60BCCB3B7F8E}"/>
              </a:ext>
            </a:extLst>
          </p:cNvPr>
          <p:cNvSpPr/>
          <p:nvPr/>
        </p:nvSpPr>
        <p:spPr>
          <a:xfrm>
            <a:off x="179540" y="1833583"/>
            <a:ext cx="2631815" cy="889348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REQUISITI</a:t>
            </a:r>
          </a:p>
        </p:txBody>
      </p:sp>
      <p:sp>
        <p:nvSpPr>
          <p:cNvPr id="18" name="Rettangolo con angoli arrotondati 17">
            <a:hlinkClick r:id="rId4" action="ppaction://hlinksldjump"/>
            <a:extLst>
              <a:ext uri="{FF2B5EF4-FFF2-40B4-BE49-F238E27FC236}">
                <a16:creationId xmlns:a16="http://schemas.microsoft.com/office/drawing/2014/main" id="{A3F75A20-A063-B14A-4BFB-E48A38E8C5E1}"/>
              </a:ext>
            </a:extLst>
          </p:cNvPr>
          <p:cNvSpPr/>
          <p:nvPr/>
        </p:nvSpPr>
        <p:spPr>
          <a:xfrm>
            <a:off x="1702189" y="3032168"/>
            <a:ext cx="2631816" cy="889348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ARCHITETTURA </a:t>
            </a:r>
          </a:p>
        </p:txBody>
      </p:sp>
      <p:sp>
        <p:nvSpPr>
          <p:cNvPr id="15" name="Rettangolo con angoli arrotondati 14">
            <a:hlinkClick r:id="rId5" action="ppaction://hlinksldjump"/>
            <a:extLst>
              <a:ext uri="{FF2B5EF4-FFF2-40B4-BE49-F238E27FC236}">
                <a16:creationId xmlns:a16="http://schemas.microsoft.com/office/drawing/2014/main" id="{072D94BF-D02A-1896-9A9B-EC0D79A7C44F}"/>
              </a:ext>
            </a:extLst>
          </p:cNvPr>
          <p:cNvSpPr/>
          <p:nvPr/>
        </p:nvSpPr>
        <p:spPr>
          <a:xfrm>
            <a:off x="1702189" y="4230753"/>
            <a:ext cx="2631817" cy="889348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DESIGN     </a:t>
            </a:r>
          </a:p>
          <a:p>
            <a:pPr algn="ctr"/>
            <a:r>
              <a:rPr lang="it-IT" dirty="0"/>
              <a:t> PATTERN</a:t>
            </a:r>
          </a:p>
        </p:txBody>
      </p:sp>
      <p:sp>
        <p:nvSpPr>
          <p:cNvPr id="16" name="Rettangolo con angoli arrotondati 15">
            <a:hlinkClick r:id="rId6" action="ppaction://hlinksldjump"/>
            <a:extLst>
              <a:ext uri="{FF2B5EF4-FFF2-40B4-BE49-F238E27FC236}">
                <a16:creationId xmlns:a16="http://schemas.microsoft.com/office/drawing/2014/main" id="{642F4C7D-2971-0AAA-D3DA-A46ACFCE756E}"/>
              </a:ext>
            </a:extLst>
          </p:cNvPr>
          <p:cNvSpPr/>
          <p:nvPr/>
        </p:nvSpPr>
        <p:spPr>
          <a:xfrm>
            <a:off x="1702190" y="702434"/>
            <a:ext cx="2631814" cy="889348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SOFTWARE </a:t>
            </a:r>
          </a:p>
          <a:p>
            <a:pPr algn="ctr"/>
            <a:r>
              <a:rPr lang="it-IT" dirty="0"/>
              <a:t>LIFE</a:t>
            </a:r>
          </a:p>
          <a:p>
            <a:pPr algn="ctr"/>
            <a:r>
              <a:rPr lang="it-IT" dirty="0"/>
              <a:t> CYCLE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6D919EB4-CF74-57F5-BDD4-E46ED11E636A}"/>
              </a:ext>
            </a:extLst>
          </p:cNvPr>
          <p:cNvSpPr/>
          <p:nvPr/>
        </p:nvSpPr>
        <p:spPr>
          <a:xfrm>
            <a:off x="2329841" y="275573"/>
            <a:ext cx="9682619" cy="6450905"/>
          </a:xfrm>
          <a:prstGeom prst="roundRect">
            <a:avLst>
              <a:gd name="adj" fmla="val 6878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riangolo isoscele 7">
            <a:extLst>
              <a:ext uri="{FF2B5EF4-FFF2-40B4-BE49-F238E27FC236}">
                <a16:creationId xmlns:a16="http://schemas.microsoft.com/office/drawing/2014/main" id="{BDBE6600-29D9-DA51-8389-38526CAE0799}"/>
              </a:ext>
            </a:extLst>
          </p:cNvPr>
          <p:cNvSpPr/>
          <p:nvPr/>
        </p:nvSpPr>
        <p:spPr>
          <a:xfrm rot="5400000">
            <a:off x="2408644" y="1970719"/>
            <a:ext cx="457470" cy="615077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EC991CDB-5264-1FB4-6916-4184A28B9EE5}"/>
              </a:ext>
            </a:extLst>
          </p:cNvPr>
          <p:cNvSpPr txBox="1">
            <a:spLocks/>
          </p:cNvSpPr>
          <p:nvPr/>
        </p:nvSpPr>
        <p:spPr>
          <a:xfrm>
            <a:off x="3965265" y="1301173"/>
            <a:ext cx="7294116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5000"/>
              </a:lnSpc>
            </a:pPr>
            <a:r>
              <a:rPr lang="it-IT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 requisiti sono stati elicitati tramite intervista diretta con un possibile cliente, un operatore in campo ospedaliero, e attraverso l’analisi delle funzionalità del software ospedaliero attualmente utilizzato in alcune strutture del territorio.</a:t>
            </a:r>
          </a:p>
          <a:p>
            <a:pPr algn="l"/>
            <a:r>
              <a:rPr lang="it-IT" dirty="0">
                <a:solidFill>
                  <a:schemeClr val="bg1"/>
                </a:solidFill>
                <a:latin typeface="Söhne"/>
              </a:rPr>
              <a:t>Tutti i dettagli relativi ai requisiti sono stati dettagliatamente descritti nel documento denominato "Documentazione del progetto.pdf".</a:t>
            </a:r>
            <a:endParaRPr lang="en-US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4716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con angoli arrotondati 13">
            <a:hlinkClick r:id="rId2" action="ppaction://hlinksldjump"/>
            <a:extLst>
              <a:ext uri="{FF2B5EF4-FFF2-40B4-BE49-F238E27FC236}">
                <a16:creationId xmlns:a16="http://schemas.microsoft.com/office/drawing/2014/main" id="{DBE0E444-593C-FFE8-FD57-3FD6F5063470}"/>
              </a:ext>
            </a:extLst>
          </p:cNvPr>
          <p:cNvSpPr/>
          <p:nvPr/>
        </p:nvSpPr>
        <p:spPr>
          <a:xfrm>
            <a:off x="1702186" y="5387863"/>
            <a:ext cx="2631818" cy="889348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      IMPLEMENTAZIONE</a:t>
            </a:r>
          </a:p>
        </p:txBody>
      </p:sp>
      <p:sp>
        <p:nvSpPr>
          <p:cNvPr id="17" name="Rettangolo con angoli arrotondati 16">
            <a:hlinkClick r:id="rId3" action="ppaction://hlinksldjump"/>
            <a:extLst>
              <a:ext uri="{FF2B5EF4-FFF2-40B4-BE49-F238E27FC236}">
                <a16:creationId xmlns:a16="http://schemas.microsoft.com/office/drawing/2014/main" id="{9A682F2B-B171-1EFA-647F-60BCCB3B7F8E}"/>
              </a:ext>
            </a:extLst>
          </p:cNvPr>
          <p:cNvSpPr/>
          <p:nvPr/>
        </p:nvSpPr>
        <p:spPr>
          <a:xfrm>
            <a:off x="1702189" y="1833583"/>
            <a:ext cx="2631815" cy="889348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REQUISITI</a:t>
            </a:r>
          </a:p>
        </p:txBody>
      </p:sp>
      <p:sp>
        <p:nvSpPr>
          <p:cNvPr id="18" name="Rettangolo con angoli arrotondati 17">
            <a:hlinkClick r:id="rId4" action="ppaction://hlinksldjump"/>
            <a:extLst>
              <a:ext uri="{FF2B5EF4-FFF2-40B4-BE49-F238E27FC236}">
                <a16:creationId xmlns:a16="http://schemas.microsoft.com/office/drawing/2014/main" id="{A3F75A20-A063-B14A-4BFB-E48A38E8C5E1}"/>
              </a:ext>
            </a:extLst>
          </p:cNvPr>
          <p:cNvSpPr/>
          <p:nvPr/>
        </p:nvSpPr>
        <p:spPr>
          <a:xfrm>
            <a:off x="179540" y="3032168"/>
            <a:ext cx="2631816" cy="889348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ARCHITETTURA </a:t>
            </a:r>
          </a:p>
        </p:txBody>
      </p:sp>
      <p:sp>
        <p:nvSpPr>
          <p:cNvPr id="15" name="Rettangolo con angoli arrotondati 14">
            <a:hlinkClick r:id="rId5" action="ppaction://hlinksldjump"/>
            <a:extLst>
              <a:ext uri="{FF2B5EF4-FFF2-40B4-BE49-F238E27FC236}">
                <a16:creationId xmlns:a16="http://schemas.microsoft.com/office/drawing/2014/main" id="{072D94BF-D02A-1896-9A9B-EC0D79A7C44F}"/>
              </a:ext>
            </a:extLst>
          </p:cNvPr>
          <p:cNvSpPr/>
          <p:nvPr/>
        </p:nvSpPr>
        <p:spPr>
          <a:xfrm>
            <a:off x="1702189" y="4230753"/>
            <a:ext cx="2631817" cy="889348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DESIGN     </a:t>
            </a:r>
          </a:p>
          <a:p>
            <a:pPr algn="ctr"/>
            <a:r>
              <a:rPr lang="it-IT" dirty="0"/>
              <a:t> PATTERN</a:t>
            </a:r>
          </a:p>
        </p:txBody>
      </p:sp>
      <p:sp>
        <p:nvSpPr>
          <p:cNvPr id="16" name="Rettangolo con angoli arrotondati 15">
            <a:hlinkClick r:id="rId6" action="ppaction://hlinksldjump"/>
            <a:extLst>
              <a:ext uri="{FF2B5EF4-FFF2-40B4-BE49-F238E27FC236}">
                <a16:creationId xmlns:a16="http://schemas.microsoft.com/office/drawing/2014/main" id="{642F4C7D-2971-0AAA-D3DA-A46ACFCE756E}"/>
              </a:ext>
            </a:extLst>
          </p:cNvPr>
          <p:cNvSpPr/>
          <p:nvPr/>
        </p:nvSpPr>
        <p:spPr>
          <a:xfrm>
            <a:off x="1702190" y="702434"/>
            <a:ext cx="2631814" cy="889348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SOFTWARE </a:t>
            </a:r>
          </a:p>
          <a:p>
            <a:pPr algn="ctr"/>
            <a:r>
              <a:rPr lang="it-IT" dirty="0"/>
              <a:t>LIFE</a:t>
            </a:r>
          </a:p>
          <a:p>
            <a:pPr algn="ctr"/>
            <a:r>
              <a:rPr lang="it-IT" dirty="0"/>
              <a:t> CYCLE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6D919EB4-CF74-57F5-BDD4-E46ED11E636A}"/>
              </a:ext>
            </a:extLst>
          </p:cNvPr>
          <p:cNvSpPr/>
          <p:nvPr/>
        </p:nvSpPr>
        <p:spPr>
          <a:xfrm>
            <a:off x="2329841" y="275573"/>
            <a:ext cx="9682619" cy="6450905"/>
          </a:xfrm>
          <a:prstGeom prst="roundRect">
            <a:avLst>
              <a:gd name="adj" fmla="val 6878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riangolo isoscele 7">
            <a:extLst>
              <a:ext uri="{FF2B5EF4-FFF2-40B4-BE49-F238E27FC236}">
                <a16:creationId xmlns:a16="http://schemas.microsoft.com/office/drawing/2014/main" id="{BDBE6600-29D9-DA51-8389-38526CAE0799}"/>
              </a:ext>
            </a:extLst>
          </p:cNvPr>
          <p:cNvSpPr/>
          <p:nvPr/>
        </p:nvSpPr>
        <p:spPr>
          <a:xfrm rot="5400000">
            <a:off x="2408644" y="3193487"/>
            <a:ext cx="457470" cy="615077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676760CD-332A-F015-6B72-DE6BBB7CCC96}"/>
              </a:ext>
            </a:extLst>
          </p:cNvPr>
          <p:cNvSpPr txBox="1">
            <a:spLocks/>
          </p:cNvSpPr>
          <p:nvPr/>
        </p:nvSpPr>
        <p:spPr>
          <a:xfrm>
            <a:off x="3292871" y="820375"/>
            <a:ext cx="8463135" cy="490382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Variante Stile MVC(Model-</a:t>
            </a:r>
            <a:r>
              <a:rPr lang="it-IT" dirty="0" err="1">
                <a:solidFill>
                  <a:schemeClr val="bg1"/>
                </a:solidFill>
              </a:rPr>
              <a:t>View</a:t>
            </a:r>
            <a:r>
              <a:rPr lang="it-IT" dirty="0">
                <a:solidFill>
                  <a:schemeClr val="bg1"/>
                </a:solidFill>
              </a:rPr>
              <a:t>-Controller)</a:t>
            </a:r>
          </a:p>
          <a:p>
            <a:pPr algn="l"/>
            <a:r>
              <a:rPr lang="en-US" sz="2000" dirty="0" err="1">
                <a:solidFill>
                  <a:schemeClr val="bg1"/>
                </a:solidFill>
              </a:rPr>
              <a:t>Inizialmente</a:t>
            </a:r>
            <a:r>
              <a:rPr lang="en-US" sz="2000" dirty="0">
                <a:solidFill>
                  <a:schemeClr val="bg1"/>
                </a:solidFill>
              </a:rPr>
              <a:t> , il </a:t>
            </a:r>
            <a:r>
              <a:rPr lang="en-US" sz="2000" dirty="0" err="1">
                <a:solidFill>
                  <a:schemeClr val="bg1"/>
                </a:solidFill>
              </a:rPr>
              <a:t>progetto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prevedeva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una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strutturazione</a:t>
            </a:r>
            <a:r>
              <a:rPr lang="en-US" sz="2000" dirty="0">
                <a:solidFill>
                  <a:schemeClr val="bg1"/>
                </a:solidFill>
              </a:rPr>
              <a:t> a </a:t>
            </a:r>
            <a:r>
              <a:rPr lang="en-US" sz="2000" dirty="0" err="1">
                <a:solidFill>
                  <a:schemeClr val="bg1"/>
                </a:solidFill>
              </a:rPr>
              <a:t>tre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livelli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comprendenti</a:t>
            </a:r>
            <a:r>
              <a:rPr lang="en-US" sz="2000" dirty="0">
                <a:solidFill>
                  <a:schemeClr val="bg1"/>
                </a:solidFill>
              </a:rPr>
              <a:t> database, </a:t>
            </a:r>
            <a:r>
              <a:rPr lang="en-US" sz="2000" dirty="0" err="1">
                <a:solidFill>
                  <a:schemeClr val="bg1"/>
                </a:solidFill>
              </a:rPr>
              <a:t>logica</a:t>
            </a:r>
            <a:r>
              <a:rPr lang="en-US" sz="2000" dirty="0">
                <a:solidFill>
                  <a:schemeClr val="bg1"/>
                </a:solidFill>
              </a:rPr>
              <a:t> e </a:t>
            </a:r>
            <a:r>
              <a:rPr lang="en-US" sz="2000" dirty="0" err="1">
                <a:solidFill>
                  <a:schemeClr val="bg1"/>
                </a:solidFill>
              </a:rPr>
              <a:t>interfaccia</a:t>
            </a:r>
            <a:r>
              <a:rPr lang="en-US" sz="2000" dirty="0">
                <a:solidFill>
                  <a:schemeClr val="bg1"/>
                </a:solidFill>
              </a:rPr>
              <a:t>. </a:t>
            </a:r>
            <a:r>
              <a:rPr lang="en-US" sz="2000" dirty="0" err="1">
                <a:solidFill>
                  <a:schemeClr val="bg1"/>
                </a:solidFill>
              </a:rPr>
              <a:t>Successivamente</a:t>
            </a:r>
            <a:r>
              <a:rPr lang="en-US" sz="2000" dirty="0">
                <a:solidFill>
                  <a:schemeClr val="bg1"/>
                </a:solidFill>
              </a:rPr>
              <a:t>, il team ha </a:t>
            </a:r>
            <a:r>
              <a:rPr lang="en-US" sz="2000" dirty="0" err="1">
                <a:solidFill>
                  <a:schemeClr val="bg1"/>
                </a:solidFill>
              </a:rPr>
              <a:t>scelto</a:t>
            </a:r>
            <a:r>
              <a:rPr lang="en-US" sz="2000" dirty="0">
                <a:solidFill>
                  <a:schemeClr val="bg1"/>
                </a:solidFill>
              </a:rPr>
              <a:t> di </a:t>
            </a:r>
            <a:r>
              <a:rPr lang="en-US" sz="2000" dirty="0" err="1">
                <a:solidFill>
                  <a:schemeClr val="bg1"/>
                </a:solidFill>
              </a:rPr>
              <a:t>adottare</a:t>
            </a:r>
            <a:r>
              <a:rPr lang="en-US" sz="2000" dirty="0">
                <a:solidFill>
                  <a:schemeClr val="bg1"/>
                </a:solidFill>
              </a:rPr>
              <a:t> uno stile </a:t>
            </a:r>
            <a:r>
              <a:rPr lang="en-US" sz="2000" dirty="0" err="1">
                <a:solidFill>
                  <a:schemeClr val="bg1"/>
                </a:solidFill>
              </a:rPr>
              <a:t>architettonico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diverso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una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variante</a:t>
            </a:r>
            <a:r>
              <a:rPr lang="en-US" sz="2000" dirty="0">
                <a:solidFill>
                  <a:schemeClr val="bg1"/>
                </a:solidFill>
              </a:rPr>
              <a:t> del Model-View-Controller(MVC). In </a:t>
            </a:r>
            <a:r>
              <a:rPr lang="en-US" sz="2000" dirty="0" err="1">
                <a:solidFill>
                  <a:schemeClr val="bg1"/>
                </a:solidFill>
              </a:rPr>
              <a:t>questa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configurazione</a:t>
            </a:r>
            <a:r>
              <a:rPr lang="en-US" sz="2000" dirty="0">
                <a:solidFill>
                  <a:schemeClr val="bg1"/>
                </a:solidFill>
              </a:rPr>
              <a:t>, il </a:t>
            </a:r>
            <a:r>
              <a:rPr lang="en-US" sz="2000" dirty="0" err="1">
                <a:solidFill>
                  <a:schemeClr val="bg1"/>
                </a:solidFill>
              </a:rPr>
              <a:t>ruolo</a:t>
            </a:r>
            <a:r>
              <a:rPr lang="en-US" sz="2000" dirty="0">
                <a:solidFill>
                  <a:schemeClr val="bg1"/>
                </a:solidFill>
              </a:rPr>
              <a:t> del Controller è </a:t>
            </a:r>
            <a:r>
              <a:rPr lang="en-US" sz="2000" dirty="0" err="1">
                <a:solidFill>
                  <a:schemeClr val="bg1"/>
                </a:solidFill>
              </a:rPr>
              <a:t>assunto</a:t>
            </a:r>
            <a:r>
              <a:rPr lang="en-US" sz="2000" dirty="0">
                <a:solidFill>
                  <a:schemeClr val="bg1"/>
                </a:solidFill>
              </a:rPr>
              <a:t> dal </a:t>
            </a:r>
            <a:r>
              <a:rPr lang="en-US" sz="2000" dirty="0" err="1">
                <a:solidFill>
                  <a:schemeClr val="bg1"/>
                </a:solidFill>
              </a:rPr>
              <a:t>pacchetto</a:t>
            </a:r>
            <a:r>
              <a:rPr lang="en-US" sz="2000" dirty="0">
                <a:solidFill>
                  <a:schemeClr val="bg1"/>
                </a:solidFill>
              </a:rPr>
              <a:t> “</a:t>
            </a:r>
            <a:r>
              <a:rPr lang="en-US" sz="2000" dirty="0" err="1">
                <a:solidFill>
                  <a:schemeClr val="bg1"/>
                </a:solidFill>
              </a:rPr>
              <a:t>logico</a:t>
            </a:r>
            <a:r>
              <a:rPr lang="en-US" sz="2000" dirty="0">
                <a:solidFill>
                  <a:schemeClr val="bg1"/>
                </a:solidFill>
              </a:rPr>
              <a:t>”, il quale </a:t>
            </a:r>
            <a:r>
              <a:rPr lang="en-US" sz="2000" dirty="0" err="1">
                <a:solidFill>
                  <a:schemeClr val="bg1"/>
                </a:solidFill>
              </a:rPr>
              <a:t>si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basa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dati</a:t>
            </a:r>
            <a:r>
              <a:rPr lang="en-US" sz="2000" dirty="0">
                <a:solidFill>
                  <a:schemeClr val="bg1"/>
                </a:solidFill>
              </a:rPr>
              <a:t> e </a:t>
            </a:r>
            <a:r>
              <a:rPr lang="en-US" sz="2000" dirty="0" err="1">
                <a:solidFill>
                  <a:schemeClr val="bg1"/>
                </a:solidFill>
              </a:rPr>
              <a:t>funzionalità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forniti</a:t>
            </a:r>
            <a:r>
              <a:rPr lang="en-US" sz="2000" dirty="0">
                <a:solidFill>
                  <a:schemeClr val="bg1"/>
                </a:solidFill>
              </a:rPr>
              <a:t> dal </a:t>
            </a:r>
            <a:r>
              <a:rPr lang="en-US" sz="2000" dirty="0" err="1">
                <a:solidFill>
                  <a:schemeClr val="bg1"/>
                </a:solidFill>
              </a:rPr>
              <a:t>pacchetto</a:t>
            </a:r>
            <a:r>
              <a:rPr lang="en-US" sz="2000" dirty="0">
                <a:solidFill>
                  <a:schemeClr val="bg1"/>
                </a:solidFill>
              </a:rPr>
              <a:t> di </a:t>
            </a:r>
            <a:r>
              <a:rPr lang="en-US" sz="2000" dirty="0" err="1">
                <a:solidFill>
                  <a:schemeClr val="bg1"/>
                </a:solidFill>
              </a:rPr>
              <a:t>gestione</a:t>
            </a:r>
            <a:r>
              <a:rPr lang="en-US" sz="2000" dirty="0">
                <a:solidFill>
                  <a:schemeClr val="bg1"/>
                </a:solidFill>
              </a:rPr>
              <a:t> del database.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Il Controller </a:t>
            </a:r>
            <a:r>
              <a:rPr lang="en-US" sz="2000" dirty="0" err="1">
                <a:solidFill>
                  <a:schemeClr val="bg1"/>
                </a:solidFill>
              </a:rPr>
              <a:t>gestisce</a:t>
            </a:r>
            <a:r>
              <a:rPr lang="en-US" sz="2000" dirty="0">
                <a:solidFill>
                  <a:schemeClr val="bg1"/>
                </a:solidFill>
              </a:rPr>
              <a:t> le </a:t>
            </a:r>
            <a:r>
              <a:rPr lang="en-US" sz="2000" dirty="0" err="1">
                <a:solidFill>
                  <a:schemeClr val="bg1"/>
                </a:solidFill>
              </a:rPr>
              <a:t>chiamate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implicite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provenienti</a:t>
            </a:r>
            <a:r>
              <a:rPr lang="en-US" sz="2000" dirty="0">
                <a:solidFill>
                  <a:schemeClr val="bg1"/>
                </a:solidFill>
              </a:rPr>
              <a:t> dal </a:t>
            </a:r>
            <a:r>
              <a:rPr lang="en-US" sz="2000" dirty="0" err="1">
                <a:solidFill>
                  <a:schemeClr val="bg1"/>
                </a:solidFill>
              </a:rPr>
              <a:t>livello</a:t>
            </a:r>
            <a:r>
              <a:rPr lang="en-US" sz="2000" dirty="0">
                <a:solidFill>
                  <a:schemeClr val="bg1"/>
                </a:solidFill>
              </a:rPr>
              <a:t> View, </a:t>
            </a:r>
            <a:r>
              <a:rPr lang="en-US" sz="2000" dirty="0" err="1">
                <a:solidFill>
                  <a:schemeClr val="bg1"/>
                </a:solidFill>
              </a:rPr>
              <a:t>identificato</a:t>
            </a:r>
            <a:r>
              <a:rPr lang="en-US" sz="2000" dirty="0">
                <a:solidFill>
                  <a:schemeClr val="bg1"/>
                </a:solidFill>
              </a:rPr>
              <a:t> come il </a:t>
            </a:r>
            <a:r>
              <a:rPr lang="en-US" sz="2000" dirty="0" err="1">
                <a:solidFill>
                  <a:schemeClr val="bg1"/>
                </a:solidFill>
              </a:rPr>
              <a:t>pacchetto</a:t>
            </a:r>
            <a:r>
              <a:rPr lang="en-US" sz="2000" dirty="0">
                <a:solidFill>
                  <a:schemeClr val="bg1"/>
                </a:solidFill>
              </a:rPr>
              <a:t> “GUI”, </a:t>
            </a:r>
            <a:r>
              <a:rPr lang="en-US" sz="2000" dirty="0" err="1">
                <a:solidFill>
                  <a:schemeClr val="bg1"/>
                </a:solidFill>
              </a:rPr>
              <a:t>implementando</a:t>
            </a:r>
            <a:r>
              <a:rPr lang="en-US" sz="2000" dirty="0">
                <a:solidFill>
                  <a:schemeClr val="bg1"/>
                </a:solidFill>
              </a:rPr>
              <a:t> le </a:t>
            </a:r>
            <a:r>
              <a:rPr lang="en-US" sz="2000" dirty="0" err="1">
                <a:solidFill>
                  <a:schemeClr val="bg1"/>
                </a:solidFill>
              </a:rPr>
              <a:t>necessarie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manipolazioni</a:t>
            </a:r>
            <a:r>
              <a:rPr lang="en-US" sz="2000" dirty="0">
                <a:solidFill>
                  <a:schemeClr val="bg1"/>
                </a:solidFill>
              </a:rPr>
              <a:t> sui </a:t>
            </a:r>
            <a:r>
              <a:rPr lang="en-US" sz="2000" dirty="0" err="1">
                <a:solidFill>
                  <a:schemeClr val="bg1"/>
                </a:solidFill>
              </a:rPr>
              <a:t>dati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attraverso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l’utilizzo</a:t>
            </a:r>
            <a:r>
              <a:rPr lang="en-US" sz="2000" dirty="0">
                <a:solidFill>
                  <a:schemeClr val="bg1"/>
                </a:solidFill>
              </a:rPr>
              <a:t> di </a:t>
            </a:r>
            <a:r>
              <a:rPr lang="en-US" sz="2000" dirty="0" err="1">
                <a:solidFill>
                  <a:schemeClr val="bg1"/>
                </a:solidFill>
              </a:rPr>
              <a:t>metodi</a:t>
            </a:r>
            <a:r>
              <a:rPr lang="en-US" sz="2000" dirty="0">
                <a:solidFill>
                  <a:schemeClr val="bg1"/>
                </a:solidFill>
              </a:rPr>
              <a:t> JOOQ e/o I </a:t>
            </a:r>
            <a:r>
              <a:rPr lang="en-US" sz="2000" dirty="0" err="1">
                <a:solidFill>
                  <a:schemeClr val="bg1"/>
                </a:solidFill>
              </a:rPr>
              <a:t>metodi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forniti</a:t>
            </a:r>
            <a:r>
              <a:rPr lang="en-US" sz="2000" dirty="0">
                <a:solidFill>
                  <a:schemeClr val="bg1"/>
                </a:solidFill>
              </a:rPr>
              <a:t> dale </a:t>
            </a:r>
            <a:r>
              <a:rPr lang="en-US" sz="2000" dirty="0" err="1">
                <a:solidFill>
                  <a:schemeClr val="bg1"/>
                </a:solidFill>
              </a:rPr>
              <a:t>cassi</a:t>
            </a:r>
            <a:r>
              <a:rPr lang="en-US" sz="2000" dirty="0">
                <a:solidFill>
                  <a:schemeClr val="bg1"/>
                </a:solidFill>
              </a:rPr>
              <a:t> del </a:t>
            </a:r>
            <a:r>
              <a:rPr lang="en-US" sz="2000" dirty="0" err="1">
                <a:solidFill>
                  <a:schemeClr val="bg1"/>
                </a:solidFill>
              </a:rPr>
              <a:t>gestore</a:t>
            </a:r>
            <a:r>
              <a:rPr lang="en-US" sz="2000" dirty="0">
                <a:solidFill>
                  <a:schemeClr val="bg1"/>
                </a:solidFill>
              </a:rPr>
              <a:t> del database(come </a:t>
            </a:r>
            <a:r>
              <a:rPr lang="en-US" sz="2000" dirty="0" err="1">
                <a:solidFill>
                  <a:schemeClr val="bg1"/>
                </a:solidFill>
              </a:rPr>
              <a:t>inserimento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rimozione</a:t>
            </a:r>
            <a:r>
              <a:rPr lang="en-US" sz="2000" dirty="0">
                <a:solidFill>
                  <a:schemeClr val="bg1"/>
                </a:solidFill>
              </a:rPr>
              <a:t> e </a:t>
            </a:r>
            <a:r>
              <a:rPr lang="en-US" sz="2000" dirty="0" err="1">
                <a:solidFill>
                  <a:schemeClr val="bg1"/>
                </a:solidFill>
              </a:rPr>
              <a:t>modifica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I </a:t>
            </a:r>
            <a:r>
              <a:rPr lang="en-US" sz="2000" dirty="0" err="1">
                <a:solidFill>
                  <a:schemeClr val="bg1"/>
                </a:solidFill>
              </a:rPr>
              <a:t>dati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elaborati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dalla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logica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sono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quindi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caricati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nel</a:t>
            </a:r>
            <a:r>
              <a:rPr lang="en-US" sz="2000" dirty="0">
                <a:solidFill>
                  <a:schemeClr val="bg1"/>
                </a:solidFill>
              </a:rPr>
              <a:t> Model, </a:t>
            </a:r>
            <a:r>
              <a:rPr lang="en-US" sz="2000" dirty="0" err="1">
                <a:solidFill>
                  <a:schemeClr val="bg1"/>
                </a:solidFill>
              </a:rPr>
              <a:t>rappresentato</a:t>
            </a:r>
            <a:r>
              <a:rPr lang="en-US" sz="2000" dirty="0">
                <a:solidFill>
                  <a:schemeClr val="bg1"/>
                </a:solidFill>
              </a:rPr>
              <a:t> dal </a:t>
            </a:r>
            <a:r>
              <a:rPr lang="en-US" sz="2000" dirty="0" err="1">
                <a:solidFill>
                  <a:schemeClr val="bg1"/>
                </a:solidFill>
              </a:rPr>
              <a:t>pacchetto</a:t>
            </a:r>
            <a:r>
              <a:rPr lang="en-US" sz="2000" dirty="0">
                <a:solidFill>
                  <a:schemeClr val="bg1"/>
                </a:solidFill>
              </a:rPr>
              <a:t> “model”, </a:t>
            </a:r>
            <a:r>
              <a:rPr lang="en-US" sz="2000" dirty="0" err="1">
                <a:solidFill>
                  <a:schemeClr val="bg1"/>
                </a:solidFill>
              </a:rPr>
              <a:t>facilitando</a:t>
            </a:r>
            <a:r>
              <a:rPr lang="en-US" sz="2000" dirty="0">
                <a:solidFill>
                  <a:schemeClr val="bg1"/>
                </a:solidFill>
              </a:rPr>
              <a:t> la </a:t>
            </a:r>
            <a:r>
              <a:rPr lang="en-US" sz="2000" dirty="0" err="1">
                <a:solidFill>
                  <a:schemeClr val="bg1"/>
                </a:solidFill>
              </a:rPr>
              <a:t>corretta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visualizzazione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sull’interfaccia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utente</a:t>
            </a:r>
            <a:r>
              <a:rPr lang="en-US" sz="2000" dirty="0">
                <a:solidFill>
                  <a:schemeClr val="bg1"/>
                </a:solidFill>
              </a:rPr>
              <a:t>. </a:t>
            </a:r>
            <a:r>
              <a:rPr lang="en-US" sz="2000" dirty="0" err="1">
                <a:solidFill>
                  <a:schemeClr val="bg1"/>
                </a:solidFill>
              </a:rPr>
              <a:t>Infine</a:t>
            </a:r>
            <a:r>
              <a:rPr lang="en-US" sz="2000" dirty="0">
                <a:solidFill>
                  <a:schemeClr val="bg1"/>
                </a:solidFill>
              </a:rPr>
              <a:t>, il Controller </a:t>
            </a:r>
            <a:r>
              <a:rPr lang="en-US" sz="2000" dirty="0" err="1">
                <a:solidFill>
                  <a:schemeClr val="bg1"/>
                </a:solidFill>
              </a:rPr>
              <a:t>esegue</a:t>
            </a:r>
            <a:r>
              <a:rPr lang="en-US" sz="2000" dirty="0">
                <a:solidFill>
                  <a:schemeClr val="bg1"/>
                </a:solidFill>
              </a:rPr>
              <a:t> la </a:t>
            </a:r>
            <a:r>
              <a:rPr lang="en-US" sz="2000" dirty="0" err="1">
                <a:solidFill>
                  <a:schemeClr val="bg1"/>
                </a:solidFill>
              </a:rPr>
              <a:t>chiamata</a:t>
            </a:r>
            <a:r>
              <a:rPr lang="en-US" sz="2000" dirty="0">
                <a:solidFill>
                  <a:schemeClr val="bg1"/>
                </a:solidFill>
              </a:rPr>
              <a:t> di aggiornamento </a:t>
            </a:r>
            <a:r>
              <a:rPr lang="en-US" sz="2000" dirty="0" err="1">
                <a:solidFill>
                  <a:schemeClr val="bg1"/>
                </a:solidFill>
              </a:rPr>
              <a:t>della</a:t>
            </a:r>
            <a:r>
              <a:rPr lang="en-US" sz="2000" dirty="0">
                <a:solidFill>
                  <a:schemeClr val="bg1"/>
                </a:solidFill>
              </a:rPr>
              <a:t> View con I </a:t>
            </a:r>
            <a:r>
              <a:rPr lang="en-US" sz="2000" dirty="0" err="1">
                <a:solidFill>
                  <a:schemeClr val="bg1"/>
                </a:solidFill>
              </a:rPr>
              <a:t>dati</a:t>
            </a:r>
            <a:r>
              <a:rPr lang="en-US" sz="2000" dirty="0">
                <a:solidFill>
                  <a:schemeClr val="bg1"/>
                </a:solidFill>
              </a:rPr>
              <a:t> del </a:t>
            </a:r>
            <a:r>
              <a:rPr lang="en-US" sz="2000" dirty="0" err="1">
                <a:solidFill>
                  <a:schemeClr val="bg1"/>
                </a:solidFill>
              </a:rPr>
              <a:t>Modello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completando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così</a:t>
            </a:r>
            <a:r>
              <a:rPr lang="en-US" sz="2000" dirty="0">
                <a:solidFill>
                  <a:schemeClr val="bg1"/>
                </a:solidFill>
              </a:rPr>
              <a:t> il </a:t>
            </a:r>
            <a:r>
              <a:rPr lang="en-US" sz="2000" dirty="0" err="1">
                <a:solidFill>
                  <a:schemeClr val="bg1"/>
                </a:solidFill>
              </a:rPr>
              <a:t>ciclo</a:t>
            </a:r>
            <a:r>
              <a:rPr lang="en-US" sz="2000" dirty="0">
                <a:solidFill>
                  <a:schemeClr val="bg1"/>
                </a:solidFill>
              </a:rPr>
              <a:t> di </a:t>
            </a:r>
            <a:r>
              <a:rPr lang="en-US" sz="2000" dirty="0" err="1">
                <a:solidFill>
                  <a:schemeClr val="bg1"/>
                </a:solidFill>
              </a:rPr>
              <a:t>interazione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tra</a:t>
            </a:r>
            <a:r>
              <a:rPr lang="en-US" sz="2000" dirty="0">
                <a:solidFill>
                  <a:schemeClr val="bg1"/>
                </a:solidFill>
              </a:rPr>
              <a:t> I </a:t>
            </a:r>
            <a:r>
              <a:rPr lang="en-US" sz="2000" dirty="0" err="1">
                <a:solidFill>
                  <a:schemeClr val="bg1"/>
                </a:solidFill>
              </a:rPr>
              <a:t>componeni</a:t>
            </a:r>
            <a:r>
              <a:rPr lang="en-US" sz="2000" dirty="0">
                <a:solidFill>
                  <a:schemeClr val="bg1"/>
                </a:solidFill>
              </a:rPr>
              <a:t>  </a:t>
            </a:r>
            <a:r>
              <a:rPr lang="en-US" sz="2000" dirty="0" err="1">
                <a:solidFill>
                  <a:schemeClr val="bg1"/>
                </a:solidFill>
              </a:rPr>
              <a:t>dell’architettura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785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con angoli arrotondati 13">
            <a:hlinkClick r:id="rId2" action="ppaction://hlinksldjump"/>
            <a:extLst>
              <a:ext uri="{FF2B5EF4-FFF2-40B4-BE49-F238E27FC236}">
                <a16:creationId xmlns:a16="http://schemas.microsoft.com/office/drawing/2014/main" id="{DBE0E444-593C-FFE8-FD57-3FD6F5063470}"/>
              </a:ext>
            </a:extLst>
          </p:cNvPr>
          <p:cNvSpPr/>
          <p:nvPr/>
        </p:nvSpPr>
        <p:spPr>
          <a:xfrm>
            <a:off x="1702186" y="5387863"/>
            <a:ext cx="2631818" cy="889348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      </a:t>
            </a:r>
            <a:r>
              <a:rPr lang="it-IT" sz="1600" dirty="0"/>
              <a:t>IMPLEMENTAZIONE</a:t>
            </a:r>
          </a:p>
        </p:txBody>
      </p:sp>
      <p:sp>
        <p:nvSpPr>
          <p:cNvPr id="17" name="Rettangolo con angoli arrotondati 16">
            <a:hlinkClick r:id="rId3" action="ppaction://hlinksldjump"/>
            <a:extLst>
              <a:ext uri="{FF2B5EF4-FFF2-40B4-BE49-F238E27FC236}">
                <a16:creationId xmlns:a16="http://schemas.microsoft.com/office/drawing/2014/main" id="{9A682F2B-B171-1EFA-647F-60BCCB3B7F8E}"/>
              </a:ext>
            </a:extLst>
          </p:cNvPr>
          <p:cNvSpPr/>
          <p:nvPr/>
        </p:nvSpPr>
        <p:spPr>
          <a:xfrm>
            <a:off x="1702189" y="1833583"/>
            <a:ext cx="2631815" cy="889348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REQUISITI</a:t>
            </a:r>
          </a:p>
        </p:txBody>
      </p:sp>
      <p:sp>
        <p:nvSpPr>
          <p:cNvPr id="18" name="Rettangolo con angoli arrotondati 17">
            <a:hlinkClick r:id="rId4" action="ppaction://hlinksldjump"/>
            <a:extLst>
              <a:ext uri="{FF2B5EF4-FFF2-40B4-BE49-F238E27FC236}">
                <a16:creationId xmlns:a16="http://schemas.microsoft.com/office/drawing/2014/main" id="{A3F75A20-A063-B14A-4BFB-E48A38E8C5E1}"/>
              </a:ext>
            </a:extLst>
          </p:cNvPr>
          <p:cNvSpPr/>
          <p:nvPr/>
        </p:nvSpPr>
        <p:spPr>
          <a:xfrm>
            <a:off x="1702189" y="3032168"/>
            <a:ext cx="2631816" cy="889348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ARCHITETTURA </a:t>
            </a:r>
          </a:p>
        </p:txBody>
      </p:sp>
      <p:sp>
        <p:nvSpPr>
          <p:cNvPr id="15" name="Rettangolo con angoli arrotondati 14">
            <a:hlinkClick r:id="rId5" action="ppaction://hlinksldjump"/>
            <a:extLst>
              <a:ext uri="{FF2B5EF4-FFF2-40B4-BE49-F238E27FC236}">
                <a16:creationId xmlns:a16="http://schemas.microsoft.com/office/drawing/2014/main" id="{072D94BF-D02A-1896-9A9B-EC0D79A7C44F}"/>
              </a:ext>
            </a:extLst>
          </p:cNvPr>
          <p:cNvSpPr/>
          <p:nvPr/>
        </p:nvSpPr>
        <p:spPr>
          <a:xfrm>
            <a:off x="179540" y="4230753"/>
            <a:ext cx="2631817" cy="889348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DESIGN     </a:t>
            </a:r>
          </a:p>
          <a:p>
            <a:pPr algn="ctr"/>
            <a:r>
              <a:rPr lang="it-IT" dirty="0"/>
              <a:t> PATTERN</a:t>
            </a:r>
          </a:p>
        </p:txBody>
      </p:sp>
      <p:sp>
        <p:nvSpPr>
          <p:cNvPr id="16" name="Rettangolo con angoli arrotondati 15">
            <a:hlinkClick r:id="rId6" action="ppaction://hlinksldjump"/>
            <a:extLst>
              <a:ext uri="{FF2B5EF4-FFF2-40B4-BE49-F238E27FC236}">
                <a16:creationId xmlns:a16="http://schemas.microsoft.com/office/drawing/2014/main" id="{642F4C7D-2971-0AAA-D3DA-A46ACFCE756E}"/>
              </a:ext>
            </a:extLst>
          </p:cNvPr>
          <p:cNvSpPr/>
          <p:nvPr/>
        </p:nvSpPr>
        <p:spPr>
          <a:xfrm>
            <a:off x="1702190" y="702434"/>
            <a:ext cx="2631814" cy="889348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SOFTWARE </a:t>
            </a:r>
          </a:p>
          <a:p>
            <a:pPr algn="ctr"/>
            <a:r>
              <a:rPr lang="it-IT" dirty="0"/>
              <a:t>LIFE</a:t>
            </a:r>
          </a:p>
          <a:p>
            <a:pPr algn="ctr"/>
            <a:r>
              <a:rPr lang="it-IT" dirty="0"/>
              <a:t> CYCLE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6D919EB4-CF74-57F5-BDD4-E46ED11E636A}"/>
              </a:ext>
            </a:extLst>
          </p:cNvPr>
          <p:cNvSpPr/>
          <p:nvPr/>
        </p:nvSpPr>
        <p:spPr>
          <a:xfrm>
            <a:off x="2329841" y="275573"/>
            <a:ext cx="9682619" cy="6450905"/>
          </a:xfrm>
          <a:prstGeom prst="roundRect">
            <a:avLst>
              <a:gd name="adj" fmla="val 6878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riangolo isoscele 7">
            <a:extLst>
              <a:ext uri="{FF2B5EF4-FFF2-40B4-BE49-F238E27FC236}">
                <a16:creationId xmlns:a16="http://schemas.microsoft.com/office/drawing/2014/main" id="{BDBE6600-29D9-DA51-8389-38526CAE0799}"/>
              </a:ext>
            </a:extLst>
          </p:cNvPr>
          <p:cNvSpPr/>
          <p:nvPr/>
        </p:nvSpPr>
        <p:spPr>
          <a:xfrm rot="5400000">
            <a:off x="2408644" y="4402323"/>
            <a:ext cx="457470" cy="615077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7021A6C1-05A5-CADF-50A8-4DCB2CEBD938}"/>
              </a:ext>
            </a:extLst>
          </p:cNvPr>
          <p:cNvSpPr txBox="1">
            <a:spLocks/>
          </p:cNvSpPr>
          <p:nvPr/>
        </p:nvSpPr>
        <p:spPr>
          <a:xfrm>
            <a:off x="3121120" y="580789"/>
            <a:ext cx="8100060" cy="5630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70560" algn="l"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Nel corso dell'implementazione del codice, si è scelto di applicare il pattern </a:t>
            </a:r>
            <a:r>
              <a:rPr lang="it-IT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singleton</a:t>
            </a: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per la creazione progetto database, assicurando che la classe possa avere una sola istanza al suo interno. Questo risultato è ottenuto mediante l'uso di un'unica istanza privata, un costruttore privato e, infine, un metodo pubblico che consente di richiamare l'istanza quando necessario.</a:t>
            </a:r>
          </a:p>
          <a:p>
            <a:pPr marL="670560" algn="l"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Altro pattern che abbiamo implementato è stato quello </a:t>
            </a:r>
            <a:r>
              <a:rPr lang="it-IT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dell’astrazione – occorrenza,</a:t>
            </a: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per quanto riguarda i pulsanti all’interno del progetto logico: abbiamo infatti creato una classe astratta «</a:t>
            </a:r>
            <a:r>
              <a:rPr lang="it-IT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LogicaBottone</a:t>
            </a: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», da cui tutte le altre concrete ereditano alcuni attributi e il proprio metodo principale, «start».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85A5C28-D756-CE05-843F-F687E46E63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3702" y="4230753"/>
            <a:ext cx="1804798" cy="180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441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CF21E40499B24A9F68A43EEC522882" ma:contentTypeVersion="11" ma:contentTypeDescription="Create a new document." ma:contentTypeScope="" ma:versionID="f4de5826c26741e5908ab3ac9d844ad9">
  <xsd:schema xmlns:xsd="http://www.w3.org/2001/XMLSchema" xmlns:xs="http://www.w3.org/2001/XMLSchema" xmlns:p="http://schemas.microsoft.com/office/2006/metadata/properties" xmlns:ns3="0e8cb14d-5672-45a9-9374-f9161c6ad1f5" targetNamespace="http://schemas.microsoft.com/office/2006/metadata/properties" ma:root="true" ma:fieldsID="feca532200975d88f3884ce2ea50f7b0" ns3:_="">
    <xsd:import namespace="0e8cb14d-5672-45a9-9374-f9161c6ad1f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ObjectDetectorVersions" minOccurs="0"/>
                <xsd:element ref="ns3:MediaServiceLocation" minOccurs="0"/>
                <xsd:element ref="ns3:MediaLengthInSecond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8cb14d-5672-45a9-9374-f9161c6ad1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ystemTags" ma:index="18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A05844E-C31E-4767-9245-F67E71854877}">
  <ds:schemaRefs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dcmitype/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0e8cb14d-5672-45a9-9374-f9161c6ad1f5"/>
  </ds:schemaRefs>
</ds:datastoreItem>
</file>

<file path=customXml/itemProps2.xml><?xml version="1.0" encoding="utf-8"?>
<ds:datastoreItem xmlns:ds="http://schemas.openxmlformats.org/officeDocument/2006/customXml" ds:itemID="{2E04FF8D-6387-4FE5-84FD-3A5A7F91F2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3C918E1-AB3B-4F23-A208-3A9423FBBA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8cb14d-5672-45a9-9374-f9161c6ad1f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932</Words>
  <Application>Microsoft Office PowerPoint</Application>
  <PresentationFormat>Widescreen</PresentationFormat>
  <Paragraphs>155</Paragraphs>
  <Slides>13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Söhne</vt:lpstr>
      <vt:lpstr>Symbol</vt:lpstr>
      <vt:lpstr>Tema di Office</vt:lpstr>
      <vt:lpstr>Progetto ingegneria del software M.E.D(Medical Environment Database)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GABRIELE MASINARI</dc:creator>
  <cp:lastModifiedBy>GABRIELE MASINARI</cp:lastModifiedBy>
  <cp:revision>32</cp:revision>
  <dcterms:created xsi:type="dcterms:W3CDTF">2024-01-19T14:27:09Z</dcterms:created>
  <dcterms:modified xsi:type="dcterms:W3CDTF">2024-01-25T10:23:22Z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0x010100A0CF21E40499B24A9F68A43EEC522882</vt:lpwstr>
  </property>
</Properties>
</file>